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3"/>
  </p:notesMasterIdLst>
  <p:sldIdLst>
    <p:sldId id="256" r:id="rId2"/>
    <p:sldId id="258" r:id="rId3"/>
    <p:sldId id="259" r:id="rId4"/>
    <p:sldId id="260" r:id="rId5"/>
    <p:sldId id="278" r:id="rId6"/>
    <p:sldId id="279"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81" r:id="rId24"/>
    <p:sldId id="282" r:id="rId25"/>
    <p:sldId id="284" r:id="rId26"/>
    <p:sldId id="285" r:id="rId27"/>
    <p:sldId id="286" r:id="rId28"/>
    <p:sldId id="287" r:id="rId29"/>
    <p:sldId id="288" r:id="rId30"/>
    <p:sldId id="289" r:id="rId31"/>
    <p:sldId id="290" r:id="rId32"/>
    <p:sldId id="291" r:id="rId33"/>
    <p:sldId id="292" r:id="rId34"/>
    <p:sldId id="293" r:id="rId35"/>
    <p:sldId id="294" r:id="rId36"/>
    <p:sldId id="297" r:id="rId37"/>
    <p:sldId id="295" r:id="rId38"/>
    <p:sldId id="300" r:id="rId39"/>
    <p:sldId id="296" r:id="rId40"/>
    <p:sldId id="302" r:id="rId41"/>
    <p:sldId id="299" r:id="rId42"/>
    <p:sldId id="303" r:id="rId43"/>
    <p:sldId id="307" r:id="rId44"/>
    <p:sldId id="304" r:id="rId45"/>
    <p:sldId id="309" r:id="rId46"/>
    <p:sldId id="311" r:id="rId47"/>
    <p:sldId id="312" r:id="rId48"/>
    <p:sldId id="313" r:id="rId49"/>
    <p:sldId id="314" r:id="rId50"/>
    <p:sldId id="305" r:id="rId51"/>
    <p:sldId id="315" r:id="rId52"/>
    <p:sldId id="319" r:id="rId53"/>
    <p:sldId id="316" r:id="rId54"/>
    <p:sldId id="322" r:id="rId55"/>
    <p:sldId id="323" r:id="rId56"/>
    <p:sldId id="324" r:id="rId57"/>
    <p:sldId id="325" r:id="rId58"/>
    <p:sldId id="317" r:id="rId59"/>
    <p:sldId id="320" r:id="rId60"/>
    <p:sldId id="318" r:id="rId61"/>
    <p:sldId id="321" r:id="rId6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735" autoAdjust="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860F84-8C7D-4EEC-AE21-09D5972EA760}" type="datetimeFigureOut">
              <a:rPr lang="en-US" smtClean="0"/>
              <a:pPr/>
              <a:t>2/16/2019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982167-4065-41AD-96EB-915722D461AC}"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982167-4065-41AD-96EB-915722D461AC}" type="slidenum">
              <a:rPr lang="en-US" smtClean="0"/>
              <a:pPr/>
              <a:t>22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F982167-4065-41AD-96EB-915722D461AC}" type="slidenum">
              <a:rPr lang="en-US" smtClean="0"/>
              <a:pPr/>
              <a:t>31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F982167-4065-41AD-96EB-915722D461AC}" type="slidenum">
              <a:rPr lang="en-US" smtClean="0"/>
              <a:pPr/>
              <a:t>59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62D3F6B5-F3B4-45B3-90A8-B05E794CC428}" type="datetime1">
              <a:rPr lang="en-US" smtClean="0"/>
              <a:t>2/16/2019</a:t>
            </a:fld>
            <a:endParaRPr lang="en-US"/>
          </a:p>
        </p:txBody>
      </p:sp>
      <p:sp>
        <p:nvSpPr>
          <p:cNvPr id="17" name="Footer Placeholder 16"/>
          <p:cNvSpPr>
            <a:spLocks noGrp="1"/>
          </p:cNvSpPr>
          <p:nvPr>
            <p:ph type="ftr" sz="quarter" idx="11"/>
          </p:nvPr>
        </p:nvSpPr>
        <p:spPr/>
        <p:txBody>
          <a:bodyPr/>
          <a:lstStyle/>
          <a:p>
            <a:r>
              <a:rPr lang="en-US" smtClean="0"/>
              <a:t>CRAFT FILM schhol. . www.craftfilmschool.com</a:t>
            </a:r>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69A115C-58FB-43DF-BCCA-A2C27E2190BF}"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EA9A007-D122-4E63-81DC-CA03F156BEE3}" type="datetime1">
              <a:rPr lang="en-US" smtClean="0"/>
              <a:t>2/16/2019</a:t>
            </a:fld>
            <a:endParaRPr lang="en-US"/>
          </a:p>
        </p:txBody>
      </p:sp>
      <p:sp>
        <p:nvSpPr>
          <p:cNvPr id="5" name="Footer Placeholder 4"/>
          <p:cNvSpPr>
            <a:spLocks noGrp="1"/>
          </p:cNvSpPr>
          <p:nvPr>
            <p:ph type="ftr" sz="quarter" idx="11"/>
          </p:nvPr>
        </p:nvSpPr>
        <p:spPr/>
        <p:txBody>
          <a:bodyPr/>
          <a:lstStyle/>
          <a:p>
            <a:r>
              <a:rPr lang="en-US" smtClean="0"/>
              <a:t>CRAFT FILM schhol. . www.craftfilmschool.com</a:t>
            </a:r>
            <a:endParaRPr lang="en-US"/>
          </a:p>
        </p:txBody>
      </p:sp>
      <p:sp>
        <p:nvSpPr>
          <p:cNvPr id="6" name="Slide Number Placeholder 5"/>
          <p:cNvSpPr>
            <a:spLocks noGrp="1"/>
          </p:cNvSpPr>
          <p:nvPr>
            <p:ph type="sldNum" sz="quarter" idx="12"/>
          </p:nvPr>
        </p:nvSpPr>
        <p:spPr/>
        <p:txBody>
          <a:bodyPr/>
          <a:lstStyle/>
          <a:p>
            <a:fld id="{869A115C-58FB-43DF-BCCA-A2C27E2190B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DF2D959-76E2-40C1-90AB-52B83E444319}" type="datetime1">
              <a:rPr lang="en-US" smtClean="0"/>
              <a:t>2/16/2019</a:t>
            </a:fld>
            <a:endParaRPr lang="en-US"/>
          </a:p>
        </p:txBody>
      </p:sp>
      <p:sp>
        <p:nvSpPr>
          <p:cNvPr id="5" name="Footer Placeholder 4"/>
          <p:cNvSpPr>
            <a:spLocks noGrp="1"/>
          </p:cNvSpPr>
          <p:nvPr>
            <p:ph type="ftr" sz="quarter" idx="11"/>
          </p:nvPr>
        </p:nvSpPr>
        <p:spPr/>
        <p:txBody>
          <a:bodyPr/>
          <a:lstStyle/>
          <a:p>
            <a:r>
              <a:rPr lang="en-US" smtClean="0"/>
              <a:t>CRAFT FILM schhol. . www.craftfilmschool.com</a:t>
            </a:r>
            <a:endParaRPr lang="en-US"/>
          </a:p>
        </p:txBody>
      </p:sp>
      <p:sp>
        <p:nvSpPr>
          <p:cNvPr id="6" name="Slide Number Placeholder 5"/>
          <p:cNvSpPr>
            <a:spLocks noGrp="1"/>
          </p:cNvSpPr>
          <p:nvPr>
            <p:ph type="sldNum" sz="quarter" idx="12"/>
          </p:nvPr>
        </p:nvSpPr>
        <p:spPr/>
        <p:txBody>
          <a:bodyPr/>
          <a:lstStyle/>
          <a:p>
            <a:fld id="{869A115C-58FB-43DF-BCCA-A2C27E2190B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7554AAEF-3EE9-405F-B425-09BE33EFB724}" type="datetime1">
              <a:rPr lang="en-US" smtClean="0"/>
              <a:t>2/16/2019</a:t>
            </a:fld>
            <a:endParaRPr lang="en-US"/>
          </a:p>
        </p:txBody>
      </p:sp>
      <p:sp>
        <p:nvSpPr>
          <p:cNvPr id="5" name="Footer Placeholder 4"/>
          <p:cNvSpPr>
            <a:spLocks noGrp="1"/>
          </p:cNvSpPr>
          <p:nvPr>
            <p:ph type="ftr" sz="quarter" idx="11"/>
          </p:nvPr>
        </p:nvSpPr>
        <p:spPr/>
        <p:txBody>
          <a:bodyPr/>
          <a:lstStyle/>
          <a:p>
            <a:r>
              <a:rPr lang="en-US" smtClean="0"/>
              <a:t>CRAFT FILM schhol. . www.craftfilmschool.com</a:t>
            </a:r>
            <a:endParaRPr lang="en-US"/>
          </a:p>
        </p:txBody>
      </p:sp>
      <p:sp>
        <p:nvSpPr>
          <p:cNvPr id="6" name="Slide Number Placeholder 5"/>
          <p:cNvSpPr>
            <a:spLocks noGrp="1"/>
          </p:cNvSpPr>
          <p:nvPr>
            <p:ph type="sldNum" sz="quarter" idx="12"/>
          </p:nvPr>
        </p:nvSpPr>
        <p:spPr/>
        <p:txBody>
          <a:bodyPr/>
          <a:lstStyle/>
          <a:p>
            <a:fld id="{869A115C-58FB-43DF-BCCA-A2C27E2190BF}"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36DB59D2-04B9-401A-B34F-67B5FFB7C19D}" type="datetime1">
              <a:rPr lang="en-US" smtClean="0"/>
              <a:t>2/16/2019</a:t>
            </a:fld>
            <a:endParaRPr lang="en-US"/>
          </a:p>
        </p:txBody>
      </p:sp>
      <p:sp>
        <p:nvSpPr>
          <p:cNvPr id="5" name="Footer Placeholder 4"/>
          <p:cNvSpPr>
            <a:spLocks noGrp="1"/>
          </p:cNvSpPr>
          <p:nvPr>
            <p:ph type="ftr" sz="quarter" idx="11"/>
          </p:nvPr>
        </p:nvSpPr>
        <p:spPr>
          <a:xfrm>
            <a:off x="800100" y="6172200"/>
            <a:ext cx="4000500" cy="457200"/>
          </a:xfrm>
        </p:spPr>
        <p:txBody>
          <a:bodyPr/>
          <a:lstStyle/>
          <a:p>
            <a:r>
              <a:rPr lang="en-US" smtClean="0"/>
              <a:t>CRAFT FILM schhol. . www.craftfilmschool.com</a:t>
            </a:r>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869A115C-58FB-43DF-BCCA-A2C27E2190B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95957C77-9693-4D0A-8539-CB5AF8DC97D3}" type="datetime1">
              <a:rPr lang="en-US" smtClean="0"/>
              <a:t>2/16/2019</a:t>
            </a:fld>
            <a:endParaRPr lang="en-US"/>
          </a:p>
        </p:txBody>
      </p:sp>
      <p:sp>
        <p:nvSpPr>
          <p:cNvPr id="6" name="Footer Placeholder 5"/>
          <p:cNvSpPr>
            <a:spLocks noGrp="1"/>
          </p:cNvSpPr>
          <p:nvPr>
            <p:ph type="ftr" sz="quarter" idx="11"/>
          </p:nvPr>
        </p:nvSpPr>
        <p:spPr/>
        <p:txBody>
          <a:bodyPr/>
          <a:lstStyle/>
          <a:p>
            <a:r>
              <a:rPr lang="en-US" smtClean="0"/>
              <a:t>CRAFT FILM schhol. . www.craftfilmschool.com</a:t>
            </a:r>
            <a:endParaRPr lang="en-US"/>
          </a:p>
        </p:txBody>
      </p:sp>
      <p:sp>
        <p:nvSpPr>
          <p:cNvPr id="7" name="Slide Number Placeholder 6"/>
          <p:cNvSpPr>
            <a:spLocks noGrp="1"/>
          </p:cNvSpPr>
          <p:nvPr>
            <p:ph type="sldNum" sz="quarter" idx="12"/>
          </p:nvPr>
        </p:nvSpPr>
        <p:spPr/>
        <p:txBody>
          <a:bodyPr/>
          <a:lstStyle/>
          <a:p>
            <a:fld id="{869A115C-58FB-43DF-BCCA-A2C27E2190BF}"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5C26A7C4-4906-4A7E-9F37-229ED0B74902}" type="datetime1">
              <a:rPr lang="en-US" smtClean="0"/>
              <a:t>2/16/2019</a:t>
            </a:fld>
            <a:endParaRPr lang="en-US"/>
          </a:p>
        </p:txBody>
      </p:sp>
      <p:sp>
        <p:nvSpPr>
          <p:cNvPr id="8" name="Footer Placeholder 7"/>
          <p:cNvSpPr>
            <a:spLocks noGrp="1"/>
          </p:cNvSpPr>
          <p:nvPr>
            <p:ph type="ftr" sz="quarter" idx="11"/>
          </p:nvPr>
        </p:nvSpPr>
        <p:spPr/>
        <p:txBody>
          <a:bodyPr/>
          <a:lstStyle/>
          <a:p>
            <a:r>
              <a:rPr lang="en-US" smtClean="0"/>
              <a:t>CRAFT FILM schhol. . www.craftfilmschool.com</a:t>
            </a:r>
            <a:endParaRPr lang="en-US"/>
          </a:p>
        </p:txBody>
      </p:sp>
      <p:sp>
        <p:nvSpPr>
          <p:cNvPr id="9" name="Slide Number Placeholder 8"/>
          <p:cNvSpPr>
            <a:spLocks noGrp="1"/>
          </p:cNvSpPr>
          <p:nvPr>
            <p:ph type="sldNum" sz="quarter" idx="12"/>
          </p:nvPr>
        </p:nvSpPr>
        <p:spPr/>
        <p:txBody>
          <a:bodyPr/>
          <a:lstStyle/>
          <a:p>
            <a:fld id="{869A115C-58FB-43DF-BCCA-A2C27E2190BF}"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B3E1201-B316-4B0D-ABD8-BD23A17C234C}" type="datetime1">
              <a:rPr lang="en-US" smtClean="0"/>
              <a:t>2/16/2019</a:t>
            </a:fld>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5" name="Slide Number Placeholder 4"/>
          <p:cNvSpPr>
            <a:spLocks noGrp="1"/>
          </p:cNvSpPr>
          <p:nvPr>
            <p:ph type="sldNum" sz="quarter" idx="12"/>
          </p:nvPr>
        </p:nvSpPr>
        <p:spPr/>
        <p:txBody>
          <a:bodyPr/>
          <a:lstStyle/>
          <a:p>
            <a:fld id="{869A115C-58FB-43DF-BCCA-A2C27E2190B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BBC261-1663-4150-8E2F-F71D8AF2640D}" type="datetime1">
              <a:rPr lang="en-US" smtClean="0"/>
              <a:t>2/16/2019</a:t>
            </a:fld>
            <a:endParaRPr lang="en-US"/>
          </a:p>
        </p:txBody>
      </p:sp>
      <p:sp>
        <p:nvSpPr>
          <p:cNvPr id="3" name="Footer Placeholder 2"/>
          <p:cNvSpPr>
            <a:spLocks noGrp="1"/>
          </p:cNvSpPr>
          <p:nvPr>
            <p:ph type="ftr" sz="quarter" idx="11"/>
          </p:nvPr>
        </p:nvSpPr>
        <p:spPr/>
        <p:txBody>
          <a:bodyPr/>
          <a:lstStyle/>
          <a:p>
            <a:r>
              <a:rPr lang="en-US" smtClean="0"/>
              <a:t>CRAFT FILM schhol. . www.craftfilmschool.com</a:t>
            </a:r>
            <a:endParaRPr lang="en-US"/>
          </a:p>
        </p:txBody>
      </p:sp>
      <p:sp>
        <p:nvSpPr>
          <p:cNvPr id="4" name="Slide Number Placeholder 3"/>
          <p:cNvSpPr>
            <a:spLocks noGrp="1"/>
          </p:cNvSpPr>
          <p:nvPr>
            <p:ph type="sldNum" sz="quarter" idx="12"/>
          </p:nvPr>
        </p:nvSpPr>
        <p:spPr/>
        <p:txBody>
          <a:bodyPr/>
          <a:lstStyle/>
          <a:p>
            <a:fld id="{869A115C-58FB-43DF-BCCA-A2C27E2190B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D2B2812-B096-43FA-AD47-D4FD4E3A91B9}" type="datetime1">
              <a:rPr lang="en-US" smtClean="0"/>
              <a:t>2/16/2019</a:t>
            </a:fld>
            <a:endParaRPr lang="en-US"/>
          </a:p>
        </p:txBody>
      </p:sp>
      <p:sp>
        <p:nvSpPr>
          <p:cNvPr id="6" name="Footer Placeholder 5"/>
          <p:cNvSpPr>
            <a:spLocks noGrp="1"/>
          </p:cNvSpPr>
          <p:nvPr>
            <p:ph type="ftr" sz="quarter" idx="11"/>
          </p:nvPr>
        </p:nvSpPr>
        <p:spPr/>
        <p:txBody>
          <a:bodyPr/>
          <a:lstStyle/>
          <a:p>
            <a:r>
              <a:rPr lang="en-US" smtClean="0"/>
              <a:t>CRAFT FILM schhol. . www.craftfilmschool.com</a:t>
            </a:r>
            <a:endParaRPr lang="en-US"/>
          </a:p>
        </p:txBody>
      </p:sp>
      <p:sp>
        <p:nvSpPr>
          <p:cNvPr id="7" name="Slide Number Placeholder 6"/>
          <p:cNvSpPr>
            <a:spLocks noGrp="1"/>
          </p:cNvSpPr>
          <p:nvPr>
            <p:ph type="sldNum" sz="quarter" idx="12"/>
          </p:nvPr>
        </p:nvSpPr>
        <p:spPr/>
        <p:txBody>
          <a:bodyPr/>
          <a:lstStyle/>
          <a:p>
            <a:fld id="{869A115C-58FB-43DF-BCCA-A2C27E2190BF}"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3A99A02-BEF8-47AF-9662-DB686561DE92}" type="datetime1">
              <a:rPr lang="en-US" smtClean="0"/>
              <a:t>2/16/2019</a:t>
            </a:fld>
            <a:endParaRPr lang="en-US"/>
          </a:p>
        </p:txBody>
      </p:sp>
      <p:sp>
        <p:nvSpPr>
          <p:cNvPr id="6" name="Footer Placeholder 5"/>
          <p:cNvSpPr>
            <a:spLocks noGrp="1"/>
          </p:cNvSpPr>
          <p:nvPr>
            <p:ph type="ftr" sz="quarter" idx="11"/>
          </p:nvPr>
        </p:nvSpPr>
        <p:spPr>
          <a:xfrm>
            <a:off x="914400" y="6172200"/>
            <a:ext cx="3886200" cy="457200"/>
          </a:xfrm>
        </p:spPr>
        <p:txBody>
          <a:bodyPr/>
          <a:lstStyle/>
          <a:p>
            <a:r>
              <a:rPr lang="en-US" smtClean="0"/>
              <a:t>CRAFT FILM schhol. . www.craftfilmschool.com</a:t>
            </a:r>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69A115C-58FB-43DF-BCCA-A2C27E2190BF}"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CE25096-663F-418F-9EA2-3E676DA76B76}" type="datetime1">
              <a:rPr lang="en-US" smtClean="0"/>
              <a:t>2/16/2019</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r>
              <a:rPr lang="en-US" smtClean="0"/>
              <a:t>CRAFT FILM schhol. . www.craftfilmschool.com</a:t>
            </a:r>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69A115C-58FB-43DF-BCCA-A2C27E2190B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dt="0"/>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britannica.com/art/acting" TargetMode="External"/><Relationship Id="rId2" Type="http://schemas.openxmlformats.org/officeDocument/2006/relationships/hyperlink" Target="https://www.britannica.com/topic/Moscow-Art-Theatre" TargetMode="External"/><Relationship Id="rId1" Type="http://schemas.openxmlformats.org/officeDocument/2006/relationships/slideLayout" Target="../slideLayouts/slideLayout2.xml"/><Relationship Id="rId5" Type="http://schemas.openxmlformats.org/officeDocument/2006/relationships/hyperlink" Target="https://www.britannica.com/art/diction-literature" TargetMode="External"/><Relationship Id="rId4" Type="http://schemas.openxmlformats.org/officeDocument/2006/relationships/hyperlink" Target="https://www.britannica.com/art/Stanislavsky-system"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britannica.com/topic/human-behavior" TargetMode="External"/><Relationship Id="rId2" Type="http://schemas.openxmlformats.org/officeDocument/2006/relationships/hyperlink" Target="https://www.britannica.com/biography/Leo-Tolstoy" TargetMode="External"/><Relationship Id="rId1" Type="http://schemas.openxmlformats.org/officeDocument/2006/relationships/slideLayout" Target="../slideLayouts/slideLayout2.xml"/><Relationship Id="rId6" Type="http://schemas.openxmlformats.org/officeDocument/2006/relationships/hyperlink" Target="https://www.britannica.com/art/directing" TargetMode="External"/><Relationship Id="rId5" Type="http://schemas.openxmlformats.org/officeDocument/2006/relationships/hyperlink" Target="https://www.britannica.com/science/heart-attack" TargetMode="External"/><Relationship Id="rId4" Type="http://schemas.openxmlformats.org/officeDocument/2006/relationships/hyperlink" Target="https://www.britannica.com/art/autobiography-literature"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www.encyclopedia.com/places/united-states-and-canada/us-political-geography/new-york"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www.encyclopedia.com/places/united-states-and-canada/us-political-geography/new-york" TargetMode="External"/><Relationship Id="rId2" Type="http://schemas.openxmlformats.org/officeDocument/2006/relationships/hyperlink" Target="https://www.encyclopedia.com/people/literature-and-arts/american-literature-biographies/clifford-odets" TargetMode="Externa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hyperlink" Target="https://www.encyclopedia.com/medicine/diseases-and-conditions/pathology/heart-attack" TargetMode="Externa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hyperlink" Target="https://en.wikipedia.org/wiki/Anthony_Hopkins" TargetMode="External"/><Relationship Id="rId3" Type="http://schemas.openxmlformats.org/officeDocument/2006/relationships/hyperlink" Target="https://en.wikipedia.org/wiki/Marilyn_Monroe" TargetMode="External"/><Relationship Id="rId7" Type="http://schemas.openxmlformats.org/officeDocument/2006/relationships/hyperlink" Target="https://en.wikipedia.org/wiki/Johnny_Depp" TargetMode="External"/><Relationship Id="rId2" Type="http://schemas.openxmlformats.org/officeDocument/2006/relationships/hyperlink" Target="https://en.wikipedia.org/wiki/Method_acting" TargetMode="External"/><Relationship Id="rId1" Type="http://schemas.openxmlformats.org/officeDocument/2006/relationships/slideLayout" Target="../slideLayouts/slideLayout2.xml"/><Relationship Id="rId6" Type="http://schemas.openxmlformats.org/officeDocument/2006/relationships/hyperlink" Target="https://en.wikipedia.org/wiki/Robert_Lewis_(director)" TargetMode="External"/><Relationship Id="rId5" Type="http://schemas.openxmlformats.org/officeDocument/2006/relationships/hyperlink" Target="https://en.wikipedia.org/wiki/Elia_Kazan" TargetMode="External"/><Relationship Id="rId4" Type="http://schemas.openxmlformats.org/officeDocument/2006/relationships/hyperlink" Target="https://en.wikipedia.org/wiki/Clint_Eastwood"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hyperlink" Target="https://www.britannica.com/place/Wroclaw" TargetMode="External"/><Relationship Id="rId2" Type="http://schemas.openxmlformats.org/officeDocument/2006/relationships/hyperlink" Target="https://www.britannica.com/topic/Polish-Laboratory-Theatre" TargetMode="External"/><Relationship Id="rId1" Type="http://schemas.openxmlformats.org/officeDocument/2006/relationships/slideLayout" Target="../slideLayouts/slideLayout2.xml"/><Relationship Id="rId4" Type="http://schemas.openxmlformats.org/officeDocument/2006/relationships/hyperlink" Target="https://www.britannica.com/topic/The-Living-Theatre" TargetMode="External"/></Relationships>
</file>

<file path=ppt/slides/_rels/slide52.xml.rels><?xml version="1.0" encoding="UTF-8" standalone="yes"?>
<Relationships xmlns="http://schemas.openxmlformats.org/package/2006/relationships"><Relationship Id="rId3" Type="http://schemas.openxmlformats.org/officeDocument/2006/relationships/hyperlink" Target="https://www.britannica.com/place/Poland" TargetMode="External"/><Relationship Id="rId2" Type="http://schemas.openxmlformats.org/officeDocument/2006/relationships/hyperlink" Target="https://www.britannica.com/place/Italy"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hyperlink" Target="https://www.gradesaver.com/the-threepenny-opera"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hyperlink" Target="https://www.britannica.com/art/theater-building" TargetMode="External"/><Relationship Id="rId2" Type="http://schemas.openxmlformats.org/officeDocument/2006/relationships/hyperlink" Target="https://www.britannica.com/biography/Bertolt-Brecht" TargetMode="External"/><Relationship Id="rId1" Type="http://schemas.openxmlformats.org/officeDocument/2006/relationships/slideLayout" Target="../slideLayouts/slideLayout2.xml"/><Relationship Id="rId4" Type="http://schemas.openxmlformats.org/officeDocument/2006/relationships/hyperlink" Target="https://www.britannica.com/art/theatre-art" TargetMode="External"/></Relationships>
</file>

<file path=ppt/slides/_rels/slide61.xml.rels><?xml version="1.0" encoding="UTF-8" standalone="yes"?>
<Relationships xmlns="http://schemas.openxmlformats.org/package/2006/relationships"><Relationship Id="rId3" Type="http://schemas.openxmlformats.org/officeDocument/2006/relationships/hyperlink" Target="https://www.merriam-webster.com/dictionary/intellectual" TargetMode="External"/><Relationship Id="rId2" Type="http://schemas.openxmlformats.org/officeDocument/2006/relationships/hyperlink" Target="https://www.merriam-webster.com/dictionary/environmen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200400"/>
            <a:ext cx="6400800" cy="2438400"/>
          </a:xfrm>
        </p:spPr>
        <p:txBody>
          <a:bodyPr/>
          <a:lstStyle/>
          <a:p>
            <a:r>
              <a:rPr lang="en-US" dirty="0" smtClean="0"/>
              <a:t>CRAFT </a:t>
            </a:r>
            <a:r>
              <a:rPr lang="en-US" dirty="0" smtClean="0"/>
              <a:t>film School</a:t>
            </a:r>
            <a:r>
              <a:rPr lang="en-US" dirty="0" smtClean="0"/>
              <a:t>, New Delhi</a:t>
            </a:r>
          </a:p>
        </p:txBody>
      </p:sp>
      <p:sp>
        <p:nvSpPr>
          <p:cNvPr id="5" name="Footer Placeholder 4"/>
          <p:cNvSpPr>
            <a:spLocks noGrp="1"/>
          </p:cNvSpPr>
          <p:nvPr>
            <p:ph type="ftr" sz="quarter" idx="11"/>
          </p:nvPr>
        </p:nvSpPr>
        <p:spPr/>
        <p:txBody>
          <a:bodyPr/>
          <a:lstStyle/>
          <a:p>
            <a:r>
              <a:rPr lang="en-US" smtClean="0"/>
              <a:t>CRAFT FILM schhol. . www.craftfilmschool.com</a:t>
            </a:r>
            <a:endParaRPr lang="en-US"/>
          </a:p>
        </p:txBody>
      </p:sp>
      <p:sp>
        <p:nvSpPr>
          <p:cNvPr id="2" name="Title 1"/>
          <p:cNvSpPr>
            <a:spLocks noGrp="1"/>
          </p:cNvSpPr>
          <p:nvPr>
            <p:ph type="ctrTitle"/>
          </p:nvPr>
        </p:nvSpPr>
        <p:spPr>
          <a:xfrm>
            <a:off x="685800" y="1066801"/>
            <a:ext cx="7772400" cy="2533650"/>
          </a:xfrm>
        </p:spPr>
        <p:txBody>
          <a:bodyPr/>
          <a:lstStyle/>
          <a:p>
            <a:r>
              <a:rPr lang="en-US" dirty="0" smtClean="0"/>
              <a:t>FTII- </a:t>
            </a:r>
            <a:r>
              <a:rPr lang="en-US" dirty="0" smtClean="0"/>
              <a:t>Acting </a:t>
            </a:r>
            <a:r>
              <a:rPr lang="en-US" dirty="0" smtClean="0"/>
              <a:t>Entrance exam notes </a:t>
            </a:r>
            <a:endParaRPr lang="en-US" dirty="0"/>
          </a:p>
        </p:txBody>
      </p:sp>
      <p:pic>
        <p:nvPicPr>
          <p:cNvPr id="4" name="Picture 3" descr="Craft.logo.jpg"/>
          <p:cNvPicPr>
            <a:picLocks noChangeAspect="1"/>
          </p:cNvPicPr>
          <p:nvPr/>
        </p:nvPicPr>
        <p:blipFill>
          <a:blip r:embed="rId2"/>
          <a:stretch>
            <a:fillRect/>
          </a:stretch>
        </p:blipFill>
        <p:spPr>
          <a:xfrm>
            <a:off x="3505200" y="3962400"/>
            <a:ext cx="2286000" cy="229960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lnSpcReduction="10000"/>
          </a:bodyPr>
          <a:lstStyle/>
          <a:p>
            <a:r>
              <a:rPr lang="en-US" sz="2800" dirty="0"/>
              <a:t>In the middle of the Second World War in 1945 came ‘Kismet’ starring Ashok Kumar which became one of the biggest hits in the history of Indian cinema. It came with some bold themes – the first anti-hero and an unmarried pregnancy</a:t>
            </a:r>
            <a:r>
              <a:rPr lang="en-US" b="1" i="1" dirty="0"/>
              <a:t>. </a:t>
            </a:r>
            <a:endParaRPr lang="en-US" b="1" i="1" dirty="0" smtClean="0"/>
          </a:p>
          <a:p>
            <a:r>
              <a:rPr lang="en-US" sz="2800" dirty="0"/>
              <a:t>By the 1940s, the winning formula at the Box Office had been thought – Songs, dance, drama and fantasy. </a:t>
            </a:r>
            <a:endParaRPr lang="en-US" sz="2800" dirty="0" smtClean="0"/>
          </a:p>
          <a:p>
            <a:r>
              <a:rPr lang="en-US" sz="3000" dirty="0"/>
              <a:t>It was against this backdrop that filmmakers like </a:t>
            </a:r>
            <a:r>
              <a:rPr lang="en-US" sz="3000" dirty="0" err="1"/>
              <a:t>V.Shantaram</a:t>
            </a:r>
            <a:r>
              <a:rPr lang="en-US" sz="3000" dirty="0"/>
              <a:t>, </a:t>
            </a:r>
            <a:r>
              <a:rPr lang="en-US" sz="3000" dirty="0" err="1"/>
              <a:t>Bimal</a:t>
            </a:r>
            <a:r>
              <a:rPr lang="en-US" sz="3000" dirty="0"/>
              <a:t> Roy, Raj </a:t>
            </a:r>
            <a:r>
              <a:rPr lang="en-US" sz="3000" dirty="0" err="1"/>
              <a:t>Kapoor</a:t>
            </a:r>
            <a:r>
              <a:rPr lang="en-US" sz="3000" dirty="0"/>
              <a:t> and </a:t>
            </a:r>
            <a:r>
              <a:rPr lang="en-US" sz="3000" dirty="0" err="1"/>
              <a:t>Mehboob</a:t>
            </a:r>
            <a:r>
              <a:rPr lang="en-US" sz="3000" dirty="0"/>
              <a:t> Khan made their films. </a:t>
            </a:r>
            <a:endParaRPr lang="en-US" sz="3000" dirty="0" smtClean="0"/>
          </a:p>
          <a:p>
            <a:pPr>
              <a:buNone/>
            </a:pPr>
            <a:endParaRPr lang="en-US" sz="3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20000"/>
          </a:bodyPr>
          <a:lstStyle/>
          <a:p>
            <a:r>
              <a:rPr lang="en-US" sz="2800" dirty="0"/>
              <a:t>In the meantime, the film industry had made rapid strides in the South, where Tamil, Telugu and Kannada films were taking South India by storm</a:t>
            </a:r>
            <a:r>
              <a:rPr lang="en-US" b="1" i="1" dirty="0"/>
              <a:t>. </a:t>
            </a:r>
            <a:endParaRPr lang="en-US" b="1" i="1" dirty="0" smtClean="0"/>
          </a:p>
          <a:p>
            <a:r>
              <a:rPr lang="en-US" sz="2800" dirty="0"/>
              <a:t>The golden period of 50’s provided a strong impetus to the industry, with themes changing to social issues relevant at the time</a:t>
            </a:r>
            <a:r>
              <a:rPr lang="en-US" sz="2800" dirty="0" smtClean="0"/>
              <a:t>.</a:t>
            </a:r>
          </a:p>
          <a:p>
            <a:r>
              <a:rPr lang="en-US" sz="3000" dirty="0"/>
              <a:t>Raj </a:t>
            </a:r>
            <a:r>
              <a:rPr lang="en-US" sz="3000" dirty="0" err="1"/>
              <a:t>Kapoor’s</a:t>
            </a:r>
            <a:r>
              <a:rPr lang="en-US" sz="3000" dirty="0"/>
              <a:t> ‘</a:t>
            </a:r>
            <a:r>
              <a:rPr lang="en-US" sz="3000" dirty="0" err="1"/>
              <a:t>Awara</a:t>
            </a:r>
            <a:r>
              <a:rPr lang="en-US" sz="3000" dirty="0"/>
              <a:t>’, the story about a man caught in the centre of a nature Vs nurture debate brought him immense glory. The film went on to become not just a national but international success especially in the then USSR. The film also got nominated in the Cannes film fest in 1951. </a:t>
            </a:r>
            <a:endParaRPr lang="en-US" sz="3000" dirty="0" smtClean="0"/>
          </a:p>
          <a:p>
            <a:pPr>
              <a:buNone/>
            </a:pPr>
            <a:endParaRPr lang="en-US" sz="3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400" dirty="0"/>
              <a:t>The golden period also produced some of India’s most critically acclaimed films and memorable actors of all time. Among </a:t>
            </a:r>
            <a:r>
              <a:rPr lang="en-US" sz="2400" dirty="0" smtClean="0"/>
              <a:t> those </a:t>
            </a:r>
            <a:r>
              <a:rPr lang="en-US" sz="2400" dirty="0"/>
              <a:t>in </a:t>
            </a:r>
            <a:r>
              <a:rPr lang="en-US" sz="2400" dirty="0" err="1"/>
              <a:t>Bollywood’s</a:t>
            </a:r>
            <a:r>
              <a:rPr lang="en-US" sz="2400" dirty="0"/>
              <a:t> hall of fame are Guru </a:t>
            </a:r>
            <a:r>
              <a:rPr lang="en-US" sz="2400" dirty="0" err="1"/>
              <a:t>Dutt</a:t>
            </a:r>
            <a:r>
              <a:rPr lang="en-US" sz="2400" dirty="0"/>
              <a:t>, </a:t>
            </a:r>
            <a:r>
              <a:rPr lang="en-US" sz="2400" dirty="0" err="1"/>
              <a:t>Mehboob</a:t>
            </a:r>
            <a:r>
              <a:rPr lang="en-US" sz="2400" dirty="0"/>
              <a:t> Khan, </a:t>
            </a:r>
            <a:r>
              <a:rPr lang="en-US" sz="2400" dirty="0" err="1"/>
              <a:t>Balraj</a:t>
            </a:r>
            <a:r>
              <a:rPr lang="en-US" sz="2400" dirty="0"/>
              <a:t> </a:t>
            </a:r>
            <a:r>
              <a:rPr lang="en-US" sz="2400" dirty="0" err="1"/>
              <a:t>Sahani</a:t>
            </a:r>
            <a:r>
              <a:rPr lang="en-US" sz="2400" dirty="0"/>
              <a:t>, </a:t>
            </a:r>
            <a:r>
              <a:rPr lang="en-US" sz="2400" dirty="0" err="1"/>
              <a:t>Nargis</a:t>
            </a:r>
            <a:r>
              <a:rPr lang="en-US" sz="2400" dirty="0"/>
              <a:t>, </a:t>
            </a:r>
            <a:r>
              <a:rPr lang="en-US" sz="2400" dirty="0" err="1"/>
              <a:t>Bimal</a:t>
            </a:r>
            <a:r>
              <a:rPr lang="en-US" sz="2400" dirty="0"/>
              <a:t> Roy, </a:t>
            </a:r>
            <a:r>
              <a:rPr lang="en-US" sz="2400" dirty="0" err="1"/>
              <a:t>Meena</a:t>
            </a:r>
            <a:r>
              <a:rPr lang="en-US" sz="2400" dirty="0"/>
              <a:t> </a:t>
            </a:r>
            <a:r>
              <a:rPr lang="en-US" sz="2400" dirty="0" err="1"/>
              <a:t>Kumari</a:t>
            </a:r>
            <a:r>
              <a:rPr lang="en-US" sz="2400" dirty="0"/>
              <a:t>, </a:t>
            </a:r>
            <a:r>
              <a:rPr lang="en-US" sz="2400" dirty="0" err="1"/>
              <a:t>Madhubala</a:t>
            </a:r>
            <a:r>
              <a:rPr lang="en-US" sz="2400" dirty="0"/>
              <a:t> and </a:t>
            </a:r>
            <a:r>
              <a:rPr lang="en-US" sz="2400" dirty="0" err="1"/>
              <a:t>Dilip</a:t>
            </a:r>
            <a:r>
              <a:rPr lang="en-US" sz="2400" dirty="0"/>
              <a:t> Kumar</a:t>
            </a:r>
            <a:r>
              <a:rPr lang="en-US" sz="2400" dirty="0" smtClean="0"/>
              <a:t>.</a:t>
            </a:r>
          </a:p>
          <a:p>
            <a:r>
              <a:rPr lang="en-US" sz="2400" dirty="0"/>
              <a:t>Indian cinema moved one step ahead with K </a:t>
            </a:r>
            <a:r>
              <a:rPr lang="en-US" sz="2400" dirty="0" err="1"/>
              <a:t>Asif’s</a:t>
            </a:r>
            <a:r>
              <a:rPr lang="en-US" sz="2400" dirty="0"/>
              <a:t> </a:t>
            </a:r>
            <a:r>
              <a:rPr lang="en-US" sz="2400" dirty="0" err="1"/>
              <a:t>magum</a:t>
            </a:r>
            <a:r>
              <a:rPr lang="en-US" sz="2400" dirty="0"/>
              <a:t> opus ‘</a:t>
            </a:r>
            <a:r>
              <a:rPr lang="en-US" sz="2400" dirty="0" err="1"/>
              <a:t>Mughal</a:t>
            </a:r>
            <a:r>
              <a:rPr lang="en-US" sz="2400" dirty="0"/>
              <a:t>-e-</a:t>
            </a:r>
            <a:r>
              <a:rPr lang="en-US" sz="2400" dirty="0" err="1"/>
              <a:t>Azam</a:t>
            </a:r>
            <a:r>
              <a:rPr lang="en-US" sz="2400" dirty="0"/>
              <a:t>’ in 1960. It was after the release of this movie that the magnanimity of Indian cinema was established</a:t>
            </a:r>
            <a:r>
              <a:rPr lang="en-US" sz="2400" dirty="0" smtClean="0"/>
              <a:t>.</a:t>
            </a:r>
          </a:p>
          <a:p>
            <a:r>
              <a:rPr lang="en-US" sz="2400" dirty="0"/>
              <a:t>In the 70’s a genre was born – </a:t>
            </a:r>
            <a:r>
              <a:rPr lang="en-US" sz="2400" dirty="0" smtClean="0"/>
              <a:t> </a:t>
            </a:r>
            <a:r>
              <a:rPr lang="en-US" sz="2400" dirty="0" err="1" smtClean="0"/>
              <a:t>masala</a:t>
            </a:r>
            <a:r>
              <a:rPr lang="en-US" sz="2400" dirty="0" smtClean="0"/>
              <a:t>  movie</a:t>
            </a:r>
            <a:r>
              <a:rPr lang="en-US" sz="2400" dirty="0"/>
              <a:t>. </a:t>
            </a:r>
            <a:r>
              <a:rPr lang="en-US" sz="2400" dirty="0" smtClean="0"/>
              <a:t> </a:t>
            </a:r>
            <a:r>
              <a:rPr lang="en-US" sz="2400" dirty="0" err="1" smtClean="0"/>
              <a:t>Masala</a:t>
            </a:r>
            <a:r>
              <a:rPr lang="en-US" sz="2400" dirty="0" smtClean="0"/>
              <a:t>  films </a:t>
            </a:r>
            <a:r>
              <a:rPr lang="en-US" sz="2400" dirty="0"/>
              <a:t>were the demand of the time. The genre promised instant attraction and had great entertainment value. </a:t>
            </a:r>
            <a:endParaRPr lang="en-US" sz="2400" dirty="0" smtClean="0"/>
          </a:p>
          <a:p>
            <a:pPr>
              <a:buNone/>
            </a:pPr>
            <a:endParaRPr 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400" dirty="0"/>
              <a:t>While Indian commercial cinema enjoyed popularity among movie-goers, Indian art cinema did not go unnoticed. </a:t>
            </a:r>
            <a:r>
              <a:rPr lang="en-US" sz="2400" dirty="0" err="1"/>
              <a:t>Adoor</a:t>
            </a:r>
            <a:r>
              <a:rPr lang="en-US" sz="2400" dirty="0"/>
              <a:t> </a:t>
            </a:r>
            <a:r>
              <a:rPr lang="en-US" sz="2400" dirty="0" err="1"/>
              <a:t>Gopalakrishnan</a:t>
            </a:r>
            <a:r>
              <a:rPr lang="en-US" sz="2400" dirty="0"/>
              <a:t>, </a:t>
            </a:r>
            <a:r>
              <a:rPr lang="en-US" sz="2400" dirty="0" err="1"/>
              <a:t>Ritwik</a:t>
            </a:r>
            <a:r>
              <a:rPr lang="en-US" sz="2400" dirty="0"/>
              <a:t> </a:t>
            </a:r>
            <a:r>
              <a:rPr lang="en-US" sz="2400" dirty="0" err="1"/>
              <a:t>Ghatak</a:t>
            </a:r>
            <a:r>
              <a:rPr lang="en-US" sz="2400" dirty="0"/>
              <a:t>, </a:t>
            </a:r>
            <a:r>
              <a:rPr lang="en-US" sz="2400" dirty="0" err="1"/>
              <a:t>Aravindan</a:t>
            </a:r>
            <a:r>
              <a:rPr lang="en-US" sz="2400" dirty="0"/>
              <a:t>, </a:t>
            </a:r>
            <a:r>
              <a:rPr lang="en-US" sz="2400" dirty="0" err="1"/>
              <a:t>Satyajit</a:t>
            </a:r>
            <a:r>
              <a:rPr lang="en-US" sz="2400" dirty="0"/>
              <a:t> Ray, </a:t>
            </a:r>
            <a:r>
              <a:rPr lang="en-US" sz="2400" dirty="0" err="1"/>
              <a:t>Shaji</a:t>
            </a:r>
            <a:r>
              <a:rPr lang="en-US" sz="2400" dirty="0"/>
              <a:t> Karun and several other art film directors were making movies that gave India international fame and glory</a:t>
            </a:r>
            <a:r>
              <a:rPr lang="en-US" sz="2400" dirty="0" smtClean="0"/>
              <a:t>.</a:t>
            </a:r>
          </a:p>
          <a:p>
            <a:r>
              <a:rPr lang="en-US" sz="2400" dirty="0"/>
              <a:t>This was </a:t>
            </a:r>
            <a:r>
              <a:rPr lang="en-US" sz="2400" dirty="0" err="1"/>
              <a:t>Bollywood’s</a:t>
            </a:r>
            <a:r>
              <a:rPr lang="en-US" sz="2400" dirty="0"/>
              <a:t> prime period, a time when director </a:t>
            </a:r>
            <a:r>
              <a:rPr lang="en-US" sz="2400" dirty="0" err="1"/>
              <a:t>Ramesh</a:t>
            </a:r>
            <a:r>
              <a:rPr lang="en-US" sz="2400" dirty="0"/>
              <a:t> Sippy gave us his iconoclastic ‘</a:t>
            </a:r>
            <a:r>
              <a:rPr lang="en-US" sz="2400" dirty="0" err="1"/>
              <a:t>Sholay</a:t>
            </a:r>
            <a:r>
              <a:rPr lang="en-US" sz="2400" dirty="0"/>
              <a:t>’ (1975). The film, which has been internationally acclaimed, also clinched the title of ‘superstar’ for </a:t>
            </a:r>
            <a:r>
              <a:rPr lang="en-US" sz="2400" dirty="0" err="1"/>
              <a:t>Amitabh</a:t>
            </a:r>
            <a:r>
              <a:rPr lang="en-US" sz="2400" dirty="0"/>
              <a:t> </a:t>
            </a:r>
            <a:r>
              <a:rPr lang="en-US" sz="2400" dirty="0" err="1" smtClean="0"/>
              <a:t>Bachchan</a:t>
            </a:r>
            <a:r>
              <a:rPr lang="en-US" sz="2400" dirty="0" smtClean="0"/>
              <a:t>.</a:t>
            </a:r>
          </a:p>
          <a:p>
            <a:r>
              <a:rPr lang="en-US" sz="2400" dirty="0"/>
              <a:t>80’s saw the emergence of several woman directors such as </a:t>
            </a:r>
            <a:r>
              <a:rPr lang="en-US" sz="2400" dirty="0" err="1"/>
              <a:t>Aparna</a:t>
            </a:r>
            <a:r>
              <a:rPr lang="en-US" sz="2400" dirty="0"/>
              <a:t> </a:t>
            </a:r>
            <a:r>
              <a:rPr lang="en-US" sz="2400" dirty="0" err="1"/>
              <a:t>Sen</a:t>
            </a:r>
            <a:r>
              <a:rPr lang="en-US" sz="2400" dirty="0"/>
              <a:t>, </a:t>
            </a:r>
            <a:r>
              <a:rPr lang="en-US" sz="2400" dirty="0" err="1"/>
              <a:t>Prema</a:t>
            </a:r>
            <a:r>
              <a:rPr lang="en-US" sz="2400" dirty="0"/>
              <a:t> </a:t>
            </a:r>
            <a:r>
              <a:rPr lang="en-US" sz="2400" dirty="0" err="1"/>
              <a:t>Karnath</a:t>
            </a:r>
            <a:r>
              <a:rPr lang="en-US" sz="2400" dirty="0"/>
              <a:t> and </a:t>
            </a:r>
            <a:r>
              <a:rPr lang="en-US" sz="2400" dirty="0" err="1"/>
              <a:t>Meera</a:t>
            </a:r>
            <a:r>
              <a:rPr lang="en-US" sz="2400" dirty="0"/>
              <a:t> Nair.</a:t>
            </a:r>
            <a:endParaRPr lang="en-US" sz="2400" dirty="0" smtClean="0"/>
          </a:p>
          <a:p>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800" dirty="0"/>
              <a:t>And then in 90’s, it was a mixed genre of romantic, thrillers, action and comedy films</a:t>
            </a:r>
            <a:r>
              <a:rPr lang="en-US" b="1" i="1" dirty="0"/>
              <a:t>. </a:t>
            </a:r>
            <a:endParaRPr lang="en-US" b="1" i="1" dirty="0" smtClean="0"/>
          </a:p>
          <a:p>
            <a:r>
              <a:rPr lang="en-US" sz="2400" dirty="0"/>
              <a:t>A stark upgrade can be seen on the canvas as technology gifted the industry Dolby digital sound effects, </a:t>
            </a:r>
            <a:r>
              <a:rPr lang="en-US" sz="2400" dirty="0" smtClean="0"/>
              <a:t>advanced special </a:t>
            </a:r>
            <a:r>
              <a:rPr lang="en-US" sz="2400" dirty="0"/>
              <a:t>effects, choreography and international appeal</a:t>
            </a:r>
            <a:r>
              <a:rPr lang="en-US" b="1" i="1" dirty="0" smtClean="0"/>
              <a:t>.</a:t>
            </a:r>
          </a:p>
          <a:p>
            <a:r>
              <a:rPr lang="en-US" sz="2600" dirty="0"/>
              <a:t>It was time to shift focus to aesthetic appeal. And stars like Shah </a:t>
            </a:r>
            <a:r>
              <a:rPr lang="en-US" sz="2600" dirty="0" err="1"/>
              <a:t>Rukh</a:t>
            </a:r>
            <a:r>
              <a:rPr lang="en-US" sz="2600" dirty="0"/>
              <a:t> Khan, </a:t>
            </a:r>
            <a:r>
              <a:rPr lang="en-US" sz="2600" dirty="0" err="1"/>
              <a:t>Rajnikanth</a:t>
            </a:r>
            <a:r>
              <a:rPr lang="en-US" sz="2600" dirty="0"/>
              <a:t>, </a:t>
            </a:r>
            <a:r>
              <a:rPr lang="en-US" sz="2600" dirty="0" err="1"/>
              <a:t>Madhuri</a:t>
            </a:r>
            <a:r>
              <a:rPr lang="en-US" sz="2600" dirty="0"/>
              <a:t> Dixit, </a:t>
            </a:r>
            <a:r>
              <a:rPr lang="en-US" sz="2600" dirty="0" err="1"/>
              <a:t>Aamir</a:t>
            </a:r>
            <a:r>
              <a:rPr lang="en-US" sz="2600" dirty="0"/>
              <a:t> Khan, </a:t>
            </a:r>
            <a:r>
              <a:rPr lang="en-US" sz="2600" dirty="0" err="1"/>
              <a:t>Chiranjeevi</a:t>
            </a:r>
            <a:r>
              <a:rPr lang="en-US" sz="2600" dirty="0"/>
              <a:t>, </a:t>
            </a:r>
            <a:r>
              <a:rPr lang="en-US" sz="2600" dirty="0" err="1"/>
              <a:t>Juhi</a:t>
            </a:r>
            <a:r>
              <a:rPr lang="en-US" sz="2600" dirty="0"/>
              <a:t> </a:t>
            </a:r>
            <a:r>
              <a:rPr lang="en-US" sz="2600" dirty="0" err="1"/>
              <a:t>Chawla</a:t>
            </a:r>
            <a:r>
              <a:rPr lang="en-US" sz="2600" dirty="0"/>
              <a:t> and </a:t>
            </a:r>
            <a:r>
              <a:rPr lang="en-US" sz="2600" dirty="0" err="1"/>
              <a:t>Hrithik</a:t>
            </a:r>
            <a:r>
              <a:rPr lang="en-US" sz="2600" dirty="0"/>
              <a:t> </a:t>
            </a:r>
            <a:r>
              <a:rPr lang="en-US" sz="2600" dirty="0" err="1"/>
              <a:t>Roshan</a:t>
            </a:r>
            <a:r>
              <a:rPr lang="en-US" sz="2600" dirty="0"/>
              <a:t> began to explore ways to use new techniques to enrich Indian cinema with their performances.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400" dirty="0"/>
              <a:t>Indian cinema finally found global mass appeal at the turn of the 21st century. As the world became a global village, the industry reached out further to international audiences</a:t>
            </a:r>
            <a:r>
              <a:rPr lang="en-US" sz="2400" dirty="0" smtClean="0"/>
              <a:t>.</a:t>
            </a:r>
          </a:p>
          <a:p>
            <a:r>
              <a:rPr lang="en-US" sz="2400" dirty="0" smtClean="0"/>
              <a:t>Rise of independent film-making.</a:t>
            </a: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How important is observation and listening for actors and why?</a:t>
            </a:r>
            <a:endParaRPr lang="en-US" sz="36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Autofit/>
          </a:bodyPr>
          <a:lstStyle/>
          <a:p>
            <a:r>
              <a:rPr lang="en-US" sz="2000" dirty="0" smtClean="0"/>
              <a:t>Observation </a:t>
            </a:r>
            <a:r>
              <a:rPr lang="en-US" sz="2000" dirty="0"/>
              <a:t>is a very important </a:t>
            </a:r>
            <a:r>
              <a:rPr lang="en-US" sz="2000" dirty="0" smtClean="0"/>
              <a:t>to trigger imagination.</a:t>
            </a:r>
          </a:p>
          <a:p>
            <a:r>
              <a:rPr lang="en-US" sz="2000" dirty="0"/>
              <a:t>actor to become more aware of their surroundings and little details</a:t>
            </a:r>
            <a:r>
              <a:rPr lang="en-US" sz="2000" dirty="0" smtClean="0"/>
              <a:t>.</a:t>
            </a:r>
          </a:p>
          <a:p>
            <a:r>
              <a:rPr lang="en-US" sz="2000" dirty="0"/>
              <a:t>It develops </a:t>
            </a:r>
            <a:r>
              <a:rPr lang="en-US" sz="2000" dirty="0" smtClean="0"/>
              <a:t>actors’ </a:t>
            </a:r>
            <a:r>
              <a:rPr lang="en-US" sz="2000" dirty="0"/>
              <a:t>sense memory data </a:t>
            </a:r>
            <a:r>
              <a:rPr lang="en-US" sz="2000" dirty="0" smtClean="0"/>
              <a:t>bank</a:t>
            </a:r>
          </a:p>
          <a:p>
            <a:r>
              <a:rPr lang="en-US" sz="2000" dirty="0"/>
              <a:t>the power of imagination and eventually their ability to create and transform into a script’s character convincingly.</a:t>
            </a:r>
          </a:p>
          <a:p>
            <a:r>
              <a:rPr lang="en-US" sz="2000" dirty="0" smtClean="0"/>
              <a:t>An actor should practice as frequently as possible to enhance the skill.</a:t>
            </a:r>
          </a:p>
          <a:p>
            <a:r>
              <a:rPr lang="en-US" sz="2000" dirty="0" smtClean="0"/>
              <a:t>You can go to any public place. Select a character and develop stories around him/her. And start observing as minutely as possible.</a:t>
            </a:r>
          </a:p>
          <a:p>
            <a:r>
              <a:rPr lang="en-US" sz="2000" dirty="0" smtClean="0"/>
              <a:t>According to </a:t>
            </a:r>
            <a:r>
              <a:rPr lang="en-US" sz="2000" dirty="0" err="1" smtClean="0"/>
              <a:t>Meisner</a:t>
            </a:r>
            <a:r>
              <a:rPr lang="en-US" sz="2000" dirty="0" smtClean="0"/>
              <a:t>, listening is the key of good acting.</a:t>
            </a:r>
          </a:p>
          <a:p>
            <a:r>
              <a:rPr lang="en-US" sz="2000" dirty="0" smtClean="0"/>
              <a:t>Acquire the art of listening to make yourself ‘fully’ available to your co actor</a:t>
            </a:r>
          </a:p>
          <a:p>
            <a:r>
              <a:rPr lang="en-US" sz="2000" dirty="0" smtClean="0"/>
              <a:t>Listening </a:t>
            </a:r>
            <a:r>
              <a:rPr lang="en-US" sz="2000" dirty="0"/>
              <a:t>e</a:t>
            </a:r>
            <a:r>
              <a:rPr lang="en-US" sz="2000" dirty="0" smtClean="0"/>
              <a:t>nhances  the </a:t>
            </a:r>
            <a:r>
              <a:rPr lang="en-US" sz="2000" dirty="0" err="1" smtClean="0"/>
              <a:t>undertanding</a:t>
            </a:r>
            <a:r>
              <a:rPr lang="en-US" sz="2000" dirty="0" smtClean="0"/>
              <a:t> between actors, it requires stripping off all kinds of ego, pretention or fabrication or preparation.</a:t>
            </a:r>
          </a:p>
          <a:p>
            <a:r>
              <a:rPr lang="en-US" sz="2000" dirty="0" smtClean="0"/>
              <a:t>Listening and reacting according requires spontaneity of the actor.</a:t>
            </a:r>
          </a:p>
          <a:p>
            <a:r>
              <a:rPr lang="en-US" sz="2000" dirty="0" smtClean="0"/>
              <a:t>Exercise </a:t>
            </a:r>
            <a:r>
              <a:rPr lang="en-US" sz="2000" dirty="0" err="1" smtClean="0"/>
              <a:t>oflistening</a:t>
            </a:r>
            <a:r>
              <a:rPr lang="en-US" sz="2000" dirty="0" smtClean="0"/>
              <a:t> and repetition is a very effective exercise.</a:t>
            </a:r>
            <a:br>
              <a:rPr lang="en-US" sz="2000" dirty="0" smtClean="0"/>
            </a:br>
            <a:endParaRPr lang="en-US"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Autofit/>
          </a:bodyPr>
          <a:lstStyle/>
          <a:p>
            <a:r>
              <a:rPr lang="en-US" sz="2800" dirty="0" smtClean="0"/>
              <a:t>Art Vs Entertainment. The longest </a:t>
            </a:r>
            <a:r>
              <a:rPr lang="en-US" sz="2800" dirty="0" smtClean="0">
                <a:latin typeface="+mn-lt"/>
              </a:rPr>
              <a:t>running</a:t>
            </a:r>
            <a:r>
              <a:rPr lang="en-US" sz="2800" dirty="0" smtClean="0"/>
              <a:t> debate. What’s your view?</a:t>
            </a:r>
            <a:r>
              <a:rPr lang="en-US" sz="2800" dirty="0" smtClean="0">
                <a:latin typeface="+mn-lt"/>
              </a:rPr>
              <a:t/>
            </a:r>
            <a:br>
              <a:rPr lang="en-US" sz="2800" dirty="0" smtClean="0">
                <a:latin typeface="+mn-lt"/>
              </a:rPr>
            </a:br>
            <a:endParaRPr lang="en-US" sz="28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a:xfrm>
            <a:off x="457200" y="838200"/>
            <a:ext cx="8229600" cy="6324600"/>
          </a:xfrm>
        </p:spPr>
        <p:txBody>
          <a:bodyPr>
            <a:noAutofit/>
          </a:bodyPr>
          <a:lstStyle/>
          <a:p>
            <a:r>
              <a:rPr lang="en-US" sz="1800" dirty="0" smtClean="0"/>
              <a:t>Art is the application or expression of human creative skill and imagination into various outlined branches like painting, music, literature and dance.</a:t>
            </a:r>
          </a:p>
          <a:p>
            <a:r>
              <a:rPr lang="en-US" sz="1800" dirty="0" smtClean="0"/>
              <a:t>Entertainment is the action of providing or being provided with amusement and enjoyment. Action, event or activity to entertain or amuse in public interest.</a:t>
            </a:r>
          </a:p>
          <a:p>
            <a:r>
              <a:rPr lang="en-US" sz="1800" dirty="0" smtClean="0"/>
              <a:t>Entertainment makes us feel good whereas Art transform us, break heart, makes us cry, etc</a:t>
            </a:r>
          </a:p>
          <a:p>
            <a:r>
              <a:rPr lang="en-US" sz="1800" dirty="0" smtClean="0"/>
              <a:t>Entertainment is predictable pleasure. Art is not.</a:t>
            </a:r>
          </a:p>
          <a:p>
            <a:r>
              <a:rPr lang="en-US" sz="1800" dirty="0" smtClean="0"/>
              <a:t>Entertainment is about getting responses from the people where Art is more internal.</a:t>
            </a:r>
          </a:p>
          <a:p>
            <a:r>
              <a:rPr lang="en-US" sz="1800" dirty="0" smtClean="0"/>
              <a:t>Entertainment is about passive receiver but Art asks your soul to awake.</a:t>
            </a:r>
          </a:p>
          <a:p>
            <a:r>
              <a:rPr lang="en-US" sz="1800" dirty="0" smtClean="0"/>
              <a:t>Entertainment has a market of consumerist in nature. Art creates market of its own. Not popular.</a:t>
            </a:r>
          </a:p>
          <a:p>
            <a:r>
              <a:rPr lang="en-US" sz="1800" dirty="0" smtClean="0"/>
              <a:t>Entertainment has a amusing, happy, comical  approach attached to it. Art has a wide range of emotion.</a:t>
            </a:r>
          </a:p>
          <a:p>
            <a:r>
              <a:rPr lang="en-US" sz="1800" dirty="0" smtClean="0"/>
              <a:t>Entertainment has the power of reaching a mass. Art is more about individual understanding.</a:t>
            </a:r>
          </a:p>
          <a:p>
            <a:r>
              <a:rPr lang="en-US" sz="1800" dirty="0" smtClean="0"/>
              <a:t>Entertainment is temporary., changing with time. Art is permanent.</a:t>
            </a:r>
          </a:p>
          <a:p>
            <a:r>
              <a:rPr lang="en-US" sz="1800" dirty="0" smtClean="0"/>
              <a:t>Both are important in its own ways. But as Art can bring change in world. In human beings. It challenges your creative exploration and helps to bring the best out of you.</a:t>
            </a:r>
          </a:p>
          <a:p>
            <a:pPr>
              <a:buNone/>
            </a:pPr>
            <a:endParaRPr lang="en-US" sz="1800" dirty="0" smtClean="0"/>
          </a:p>
          <a:p>
            <a:pPr>
              <a:buNone/>
            </a:pPr>
            <a:endParaRPr lang="en-US"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“CBFC is not responsible for giving certificates to films but also accountable to preserving culture and tradition of India”. Comment.</a:t>
            </a:r>
            <a:endParaRPr lang="en-US" sz="32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1800" dirty="0" smtClean="0"/>
              <a:t>Central Board of Film Certification</a:t>
            </a:r>
          </a:p>
          <a:p>
            <a:r>
              <a:rPr lang="en-US" sz="1800" dirty="0" smtClean="0"/>
              <a:t>Objectives : </a:t>
            </a:r>
          </a:p>
          <a:p>
            <a:pPr>
              <a:buNone/>
            </a:pPr>
            <a:r>
              <a:rPr lang="en-US" sz="1800" dirty="0" smtClean="0"/>
              <a:t>      1. the medium of film remains responsible and sensitive to the values and standards of society</a:t>
            </a:r>
          </a:p>
          <a:p>
            <a:pPr>
              <a:buNone/>
            </a:pPr>
            <a:r>
              <a:rPr lang="en-US" sz="1800" dirty="0" smtClean="0"/>
              <a:t>      2. certification is responsible to social changes</a:t>
            </a:r>
          </a:p>
          <a:p>
            <a:pPr>
              <a:buNone/>
            </a:pPr>
            <a:r>
              <a:rPr lang="en-US" sz="1800" dirty="0" smtClean="0"/>
              <a:t>      3. the medium of film provides clean and healthy entertainment;</a:t>
            </a:r>
          </a:p>
          <a:p>
            <a:pPr>
              <a:buNone/>
            </a:pPr>
            <a:r>
              <a:rPr lang="en-US" sz="1800" dirty="0" smtClean="0"/>
              <a:t>      4. artistic expression and creative freedom are not unduly curbed;</a:t>
            </a:r>
          </a:p>
          <a:p>
            <a:pPr>
              <a:buNone/>
            </a:pPr>
            <a:r>
              <a:rPr lang="en-US" sz="1800" dirty="0" smtClean="0"/>
              <a:t>       5. as far as possible, the film is of aesthetic value and cinematically of a good standard.</a:t>
            </a:r>
          </a:p>
          <a:p>
            <a:r>
              <a:rPr lang="en-US" sz="1800" dirty="0" smtClean="0"/>
              <a:t>CBFC ensures that,</a:t>
            </a:r>
          </a:p>
          <a:p>
            <a:pPr>
              <a:buNone/>
            </a:pPr>
            <a:r>
              <a:rPr lang="en-US" sz="1800" dirty="0" smtClean="0"/>
              <a:t>      1. anti social activities such as violence are not glorified or justified</a:t>
            </a:r>
          </a:p>
          <a:p>
            <a:pPr>
              <a:buNone/>
            </a:pPr>
            <a:r>
              <a:rPr lang="en-US" sz="1800" dirty="0" smtClean="0"/>
              <a:t>      2. showing involvement of children in violence</a:t>
            </a:r>
          </a:p>
          <a:p>
            <a:pPr>
              <a:buNone/>
            </a:pPr>
            <a:r>
              <a:rPr lang="en-US" sz="1800" dirty="0" smtClean="0"/>
              <a:t>      3. ridiculing specially </a:t>
            </a:r>
            <a:r>
              <a:rPr lang="en-US" sz="1800" dirty="0" err="1" smtClean="0"/>
              <a:t>abled</a:t>
            </a:r>
            <a:r>
              <a:rPr lang="en-US" sz="1800" dirty="0" smtClean="0"/>
              <a:t> people.</a:t>
            </a:r>
          </a:p>
          <a:p>
            <a:pPr>
              <a:buNone/>
            </a:pPr>
            <a:r>
              <a:rPr lang="en-US" sz="1800" dirty="0" smtClean="0"/>
              <a:t>      4. cruelty against animals</a:t>
            </a:r>
          </a:p>
          <a:p>
            <a:endParaRPr lang="en-US"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10000"/>
          </a:bodyPr>
          <a:lstStyle/>
          <a:p>
            <a:r>
              <a:rPr lang="en-US" sz="1600" dirty="0" smtClean="0"/>
              <a:t>Scenes of violence to de-</a:t>
            </a:r>
            <a:r>
              <a:rPr lang="en-US" sz="1600" dirty="0" err="1" smtClean="0"/>
              <a:t>sensitise</a:t>
            </a:r>
            <a:r>
              <a:rPr lang="en-US" sz="1600" dirty="0" smtClean="0"/>
              <a:t> or de-</a:t>
            </a:r>
            <a:r>
              <a:rPr lang="en-US" sz="1600" dirty="0" err="1" smtClean="0"/>
              <a:t>humanising</a:t>
            </a:r>
            <a:r>
              <a:rPr lang="en-US" sz="1600" dirty="0" smtClean="0"/>
              <a:t> people</a:t>
            </a:r>
          </a:p>
          <a:p>
            <a:r>
              <a:rPr lang="en-US" sz="1600" dirty="0" smtClean="0"/>
              <a:t>scenes which have the effect of justifying or glorifying drinking are not shown;</a:t>
            </a:r>
          </a:p>
          <a:p>
            <a:r>
              <a:rPr lang="en-US" sz="1600" dirty="0" smtClean="0"/>
              <a:t>scenes tending to encourage, justify or </a:t>
            </a:r>
            <a:r>
              <a:rPr lang="en-US" sz="1600" dirty="0" err="1" smtClean="0"/>
              <a:t>glamorise</a:t>
            </a:r>
            <a:r>
              <a:rPr lang="en-US" sz="1600" dirty="0" smtClean="0"/>
              <a:t> drug addiction, drinking, smoking</a:t>
            </a:r>
          </a:p>
          <a:p>
            <a:r>
              <a:rPr lang="en-US" sz="1600" dirty="0" smtClean="0"/>
              <a:t>human sensibilities are not offended by vulgarity, obscenity or depravity;</a:t>
            </a:r>
          </a:p>
          <a:p>
            <a:r>
              <a:rPr lang="en-US" sz="1600" dirty="0" smtClean="0"/>
              <a:t>scenes degrading or denigrating women in any manner are not presented;</a:t>
            </a:r>
          </a:p>
          <a:p>
            <a:r>
              <a:rPr lang="en-US" sz="1600" dirty="0" smtClean="0"/>
              <a:t>scenes involving sexual violence against women like attempt to rape, rape or any form of molestation or scenes of a similar nature are avoided, and if any such incidence is germane to the theme, they shall be reduced to the minimum and no details are shown</a:t>
            </a:r>
          </a:p>
          <a:p>
            <a:r>
              <a:rPr lang="en-US" sz="1600" dirty="0" smtClean="0"/>
              <a:t>scenes showing sexual perversions shall be avoided and if such matters are germane to the theme they shall be reduced to the minimum and no details are shown</a:t>
            </a:r>
          </a:p>
          <a:p>
            <a:r>
              <a:rPr lang="en-US" sz="1600" dirty="0" smtClean="0"/>
              <a:t>visuals or words contemptuous of racial, religious or other groups are not presented</a:t>
            </a:r>
          </a:p>
          <a:p>
            <a:r>
              <a:rPr lang="en-US" sz="1600" dirty="0" smtClean="0"/>
              <a:t>visuals or words which promote communal, obscurantist, anti-scientific and anti-national attitude are not presented</a:t>
            </a:r>
          </a:p>
          <a:p>
            <a:r>
              <a:rPr lang="en-US" sz="1600" dirty="0" smtClean="0"/>
              <a:t>the sovereignty and integrity of India is not called in question;</a:t>
            </a:r>
          </a:p>
          <a:p>
            <a:r>
              <a:rPr lang="en-US" sz="1600" dirty="0" smtClean="0"/>
              <a:t>the security of the State is not jeopardized or </a:t>
            </a:r>
            <a:r>
              <a:rPr lang="en-US" sz="1600" dirty="0" err="1" smtClean="0"/>
              <a:t>endangeredvisuals</a:t>
            </a:r>
            <a:r>
              <a:rPr lang="en-US" sz="1600" dirty="0" smtClean="0"/>
              <a:t> or words contemptuous of racial, religious or other groups are not presented</a:t>
            </a:r>
          </a:p>
          <a:p>
            <a:r>
              <a:rPr lang="en-US" sz="1600" dirty="0" smtClean="0"/>
              <a:t>communal, obscurantist, anti-scientific and anti-national attitude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a:t>
            </a:r>
            <a:r>
              <a:rPr lang="en-US" dirty="0" smtClean="0"/>
              <a:t/>
            </a:r>
            <a:br>
              <a:rPr lang="en-US" dirty="0" smtClean="0"/>
            </a:br>
            <a:r>
              <a:rPr lang="en-US" sz="2700" dirty="0" smtClean="0"/>
              <a:t>Describe one smell and memory that it triggered in you</a:t>
            </a:r>
            <a:r>
              <a:rPr lang="en-US" dirty="0" smtClean="0"/>
              <a:t>.</a:t>
            </a:r>
            <a:br>
              <a:rPr lang="en-US" dirty="0" smtClean="0"/>
            </a:br>
            <a:r>
              <a:rPr lang="en-US" dirty="0" smtClean="0"/>
              <a:t> ‘Smell triggers memory</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Sense memory is a process of actors’ practice.</a:t>
            </a:r>
          </a:p>
          <a:p>
            <a:r>
              <a:rPr lang="en-US" dirty="0" smtClean="0"/>
              <a:t>Stanislavsky’s process of using senses to trigger memory and recreate an act.</a:t>
            </a:r>
          </a:p>
          <a:p>
            <a:r>
              <a:rPr lang="en-US" dirty="0" smtClean="0"/>
              <a:t>Sense memory helps to sharpen or enhance your sensory organs to use it as a tool for actors.</a:t>
            </a:r>
          </a:p>
          <a:p>
            <a:r>
              <a:rPr lang="en-US" dirty="0" smtClean="0"/>
              <a:t>Try and recollect a true story.  It’ll be good if its from your childhood.</a:t>
            </a:r>
          </a:p>
          <a:p>
            <a:r>
              <a:rPr lang="en-US" dirty="0" smtClean="0"/>
              <a:t>Try to convey the emotion that story has generated in you. Like funny, sad, anger, etc.</a:t>
            </a:r>
          </a:p>
          <a:p>
            <a:r>
              <a:rPr lang="en-US" dirty="0" smtClean="0"/>
              <a:t>Keep the story only related to smell and not any other senses.</a:t>
            </a:r>
          </a:p>
          <a:p>
            <a:r>
              <a:rPr lang="en-US" dirty="0" smtClean="0"/>
              <a:t>Write the experience in first person and if possible add some dialogue.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1600" dirty="0" smtClean="0"/>
              <a:t>Also ensures :</a:t>
            </a:r>
          </a:p>
          <a:p>
            <a:r>
              <a:rPr lang="en-US" sz="1600" dirty="0" smtClean="0"/>
              <a:t> Is judged in its entirety from the point of view of its overall impact; and</a:t>
            </a:r>
          </a:p>
          <a:p>
            <a:r>
              <a:rPr lang="en-US" sz="1600" dirty="0" smtClean="0"/>
              <a:t>Is examined in the light of the period depicted in the films and the contemporary standards of the country and the people to which the film relates provided that the film does not deprave the morality of the audience.</a:t>
            </a:r>
          </a:p>
          <a:p>
            <a:r>
              <a:rPr lang="en-US" sz="1600" dirty="0" smtClean="0"/>
              <a:t> Suitable for adults/ non-adults</a:t>
            </a:r>
          </a:p>
          <a:p>
            <a:endParaRPr lang="en-US" sz="1600" dirty="0" smtClean="0"/>
          </a:p>
          <a:p>
            <a:r>
              <a:rPr lang="en-US" sz="1600" dirty="0" smtClean="0"/>
              <a:t>Start the answer with a brief note on all these points and how you feel it is about maintaining culture and tradition. But also national integrity. Peace. And humanist approach.</a:t>
            </a:r>
          </a:p>
          <a:p>
            <a:endParaRPr lang="en-US" sz="1600" dirty="0" smtClean="0"/>
          </a:p>
          <a:p>
            <a:endParaRPr lang="en-US" sz="16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smtClean="0"/>
              <a:t>Describe any space / building / monument  that you visited, using the feeling/perception of your five senses.</a:t>
            </a:r>
            <a:endParaRPr lang="en-US" sz="24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20000"/>
          </a:bodyPr>
          <a:lstStyle/>
          <a:p>
            <a:r>
              <a:rPr lang="en-US" sz="2600" dirty="0" smtClean="0"/>
              <a:t>Five senses : see, touch, smell, hear, taste</a:t>
            </a:r>
          </a:p>
          <a:p>
            <a:r>
              <a:rPr lang="en-US" sz="2600" dirty="0" smtClean="0"/>
              <a:t>Try relate to memory with the senses.</a:t>
            </a:r>
          </a:p>
          <a:p>
            <a:r>
              <a:rPr lang="en-US" sz="2600" dirty="0" smtClean="0"/>
              <a:t>Try add emotion to the sense.</a:t>
            </a:r>
          </a:p>
          <a:p>
            <a:r>
              <a:rPr lang="en-US" sz="2600" dirty="0" smtClean="0"/>
              <a:t>Try to find micro but significant elements</a:t>
            </a:r>
          </a:p>
          <a:p>
            <a:r>
              <a:rPr lang="en-US" sz="2600" dirty="0" smtClean="0"/>
              <a:t>If you have rare information to add.</a:t>
            </a:r>
          </a:p>
          <a:p>
            <a:r>
              <a:rPr lang="en-US" sz="2600" dirty="0" err="1" smtClean="0"/>
              <a:t>Jama</a:t>
            </a:r>
            <a:r>
              <a:rPr lang="en-US" sz="2600" dirty="0" smtClean="0"/>
              <a:t> </a:t>
            </a:r>
            <a:r>
              <a:rPr lang="en-US" sz="2600" dirty="0" err="1" smtClean="0"/>
              <a:t>Masjid</a:t>
            </a:r>
            <a:r>
              <a:rPr lang="en-US" sz="2600" dirty="0" smtClean="0"/>
              <a:t> during </a:t>
            </a:r>
            <a:r>
              <a:rPr lang="en-US" sz="2600" dirty="0" err="1" smtClean="0"/>
              <a:t>Eid</a:t>
            </a:r>
            <a:r>
              <a:rPr lang="en-US" sz="2600" dirty="0" smtClean="0"/>
              <a:t>:</a:t>
            </a:r>
          </a:p>
          <a:p>
            <a:pPr>
              <a:buNone/>
            </a:pPr>
            <a:r>
              <a:rPr lang="en-US" sz="2600" dirty="0" smtClean="0"/>
              <a:t>See : people, </a:t>
            </a:r>
            <a:r>
              <a:rPr lang="en-US" sz="2600" dirty="0" err="1" smtClean="0"/>
              <a:t>namaz</a:t>
            </a:r>
            <a:r>
              <a:rPr lang="en-US" sz="2600" dirty="0" smtClean="0"/>
              <a:t>, white </a:t>
            </a:r>
            <a:r>
              <a:rPr lang="en-US" sz="2600" dirty="0" err="1" smtClean="0"/>
              <a:t>kurta</a:t>
            </a:r>
            <a:r>
              <a:rPr lang="en-US" sz="2600" dirty="0" smtClean="0"/>
              <a:t>, architecture, historical importance of the monument, your family members (after long you are meeting them)</a:t>
            </a:r>
          </a:p>
          <a:p>
            <a:pPr>
              <a:buNone/>
            </a:pPr>
            <a:r>
              <a:rPr lang="en-US" sz="2600" dirty="0" smtClean="0"/>
              <a:t>Touch : hugging is a important gesture during  </a:t>
            </a:r>
            <a:r>
              <a:rPr lang="en-US" sz="2600" dirty="0" err="1" smtClean="0"/>
              <a:t>Eid</a:t>
            </a:r>
            <a:r>
              <a:rPr lang="en-US" sz="2600" dirty="0" smtClean="0"/>
              <a:t>.</a:t>
            </a:r>
          </a:p>
          <a:p>
            <a:pPr>
              <a:buNone/>
            </a:pPr>
            <a:r>
              <a:rPr lang="en-US" sz="2600" dirty="0" smtClean="0"/>
              <a:t>Hugging known and unknown people. Emotion that you are transferring. </a:t>
            </a:r>
          </a:p>
          <a:p>
            <a:pPr>
              <a:buNone/>
            </a:pPr>
            <a:endParaRPr lang="en-US" dirty="0" smtClean="0"/>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lstStyle/>
          <a:p>
            <a:r>
              <a:rPr lang="en-US" dirty="0" smtClean="0"/>
              <a:t>Taste : food, kebab, </a:t>
            </a:r>
            <a:r>
              <a:rPr lang="en-US" dirty="0" err="1" smtClean="0"/>
              <a:t>firni</a:t>
            </a:r>
            <a:r>
              <a:rPr lang="en-US" dirty="0" smtClean="0"/>
              <a:t>, sweets, </a:t>
            </a:r>
            <a:r>
              <a:rPr lang="en-US" dirty="0" err="1" smtClean="0"/>
              <a:t>biryani</a:t>
            </a:r>
            <a:r>
              <a:rPr lang="en-US" dirty="0" smtClean="0"/>
              <a:t> at home.. Add a memory.. Emotion..</a:t>
            </a:r>
          </a:p>
          <a:p>
            <a:r>
              <a:rPr lang="en-US" dirty="0" smtClean="0"/>
              <a:t>Hear: people talking, singing, </a:t>
            </a:r>
            <a:r>
              <a:rPr lang="en-US" dirty="0" err="1" smtClean="0"/>
              <a:t>namaz</a:t>
            </a:r>
            <a:r>
              <a:rPr lang="en-US" dirty="0" smtClean="0"/>
              <a:t>, </a:t>
            </a:r>
            <a:r>
              <a:rPr lang="en-US" dirty="0" err="1" smtClean="0"/>
              <a:t>qazi</a:t>
            </a:r>
            <a:r>
              <a:rPr lang="en-US" dirty="0" smtClean="0"/>
              <a:t> telling something, a guide talking, vendors, shop keepers, beggar, overall emotion of the space</a:t>
            </a:r>
          </a:p>
          <a:p>
            <a:r>
              <a:rPr lang="en-US" dirty="0" smtClean="0"/>
              <a:t>Smell: burners, </a:t>
            </a:r>
            <a:r>
              <a:rPr lang="en-US" dirty="0" err="1" smtClean="0"/>
              <a:t>agarbatti</a:t>
            </a:r>
            <a:r>
              <a:rPr lang="en-US" dirty="0" smtClean="0"/>
              <a:t>, food smell, </a:t>
            </a:r>
            <a:r>
              <a:rPr lang="en-US" dirty="0" err="1" smtClean="0"/>
              <a:t>itr</a:t>
            </a:r>
            <a:r>
              <a:rPr lang="en-US" dirty="0" smtClean="0"/>
              <a:t>.. Add a situation or story. Emotion. Memory.</a:t>
            </a:r>
            <a:endParaRPr lang="en-US" smtClean="0"/>
          </a:p>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a note on Stanislavsky</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85000" lnSpcReduction="20000"/>
          </a:bodyPr>
          <a:lstStyle/>
          <a:p>
            <a:r>
              <a:rPr lang="en-US" sz="2400" b="1" dirty="0" smtClean="0"/>
              <a:t>Konstantin </a:t>
            </a:r>
            <a:r>
              <a:rPr lang="en-US" sz="2400" b="1" dirty="0" err="1" smtClean="0"/>
              <a:t>Sergeyevich</a:t>
            </a:r>
            <a:r>
              <a:rPr lang="en-US" sz="2400" b="1" dirty="0" smtClean="0"/>
              <a:t> Stanislavsky</a:t>
            </a:r>
          </a:p>
          <a:p>
            <a:r>
              <a:rPr lang="en-US" sz="2400" dirty="0" smtClean="0"/>
              <a:t>Russian actor, director, and producer, founder of the </a:t>
            </a:r>
            <a:r>
              <a:rPr lang="en-US" sz="2400" u="sng" dirty="0" smtClean="0">
                <a:hlinkClick r:id="rId2"/>
              </a:rPr>
              <a:t>Moscow Art Theatre</a:t>
            </a:r>
            <a:r>
              <a:rPr lang="en-US" sz="2400" dirty="0" smtClean="0"/>
              <a:t> (opened 1898). </a:t>
            </a:r>
          </a:p>
          <a:p>
            <a:r>
              <a:rPr lang="en-US" sz="2400" dirty="0" smtClean="0"/>
              <a:t>He is best known for developing the system or theory of </a:t>
            </a:r>
            <a:r>
              <a:rPr lang="en-US" sz="2400" u="sng" dirty="0" smtClean="0">
                <a:hlinkClick r:id="rId3"/>
              </a:rPr>
              <a:t>acting</a:t>
            </a:r>
            <a:r>
              <a:rPr lang="en-US" sz="2400" dirty="0" smtClean="0"/>
              <a:t> called the Stanislavsky system, or </a:t>
            </a:r>
            <a:r>
              <a:rPr lang="en-US" sz="2400" u="sng" dirty="0" smtClean="0">
                <a:hlinkClick r:id="rId4"/>
              </a:rPr>
              <a:t>Stanislavsky method</a:t>
            </a:r>
            <a:r>
              <a:rPr lang="en-US" sz="2400" dirty="0" smtClean="0"/>
              <a:t>.</a:t>
            </a:r>
          </a:p>
          <a:p>
            <a:r>
              <a:rPr lang="en-US" sz="2400" dirty="0" smtClean="0"/>
              <a:t>Stanislavsky first appeared on his parents’ amateur stage at age 14.</a:t>
            </a:r>
          </a:p>
          <a:p>
            <a:r>
              <a:rPr lang="en-US" sz="2400" dirty="0" smtClean="0"/>
              <a:t>Although initially an awkward performer, Stanislavsky obsessively worked on his shortcomings of voice, </a:t>
            </a:r>
            <a:r>
              <a:rPr lang="en-US" sz="2400" u="sng" dirty="0" smtClean="0">
                <a:hlinkClick r:id="rId5"/>
              </a:rPr>
              <a:t>diction</a:t>
            </a:r>
            <a:r>
              <a:rPr lang="en-US" sz="2400" dirty="0" smtClean="0"/>
              <a:t>, and body movement. </a:t>
            </a:r>
          </a:p>
          <a:p>
            <a:r>
              <a:rPr lang="en-US" sz="2400" dirty="0" smtClean="0"/>
              <a:t>He adopted the pseudonym Stanislavsky in 1885. </a:t>
            </a:r>
          </a:p>
          <a:p>
            <a:r>
              <a:rPr lang="en-US" sz="2400" dirty="0" smtClean="0"/>
              <a:t>Theatre was a powerful influence on people, he believed, and the actor must serve as the people’s educator.</a:t>
            </a:r>
          </a:p>
          <a:p>
            <a:r>
              <a:rPr lang="en-US" sz="2400" dirty="0" smtClean="0"/>
              <a:t>Stanislavsky concluded that only a permanent theatrical company could ensure a high level of acting skill. </a:t>
            </a:r>
          </a:p>
          <a:p>
            <a:r>
              <a:rPr lang="en-US" sz="2000" dirty="0" smtClean="0"/>
              <a:t>In 1888 he and others established the Society of Art and Literature with a permanent amateur company. </a:t>
            </a:r>
            <a:endParaRPr lang="en-US"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Autofit/>
          </a:bodyPr>
          <a:lstStyle/>
          <a:p>
            <a:r>
              <a:rPr lang="en-US" sz="1800" dirty="0" smtClean="0"/>
              <a:t>Stanislavsky staged his first independent production, </a:t>
            </a:r>
            <a:r>
              <a:rPr lang="en-US" sz="1800" u="sng" dirty="0" smtClean="0">
                <a:hlinkClick r:id="rId2"/>
              </a:rPr>
              <a:t>Leo Tolstoy</a:t>
            </a:r>
            <a:r>
              <a:rPr lang="en-US" sz="1800" dirty="0" smtClean="0"/>
              <a:t>’s </a:t>
            </a:r>
            <a:r>
              <a:rPr lang="en-US" sz="1800" i="1" dirty="0" smtClean="0"/>
              <a:t>The Fruits of Enlightenment</a:t>
            </a:r>
            <a:r>
              <a:rPr lang="en-US" sz="1800" dirty="0" smtClean="0"/>
              <a:t>, in 1891, a major Moscow theatrical event. </a:t>
            </a:r>
          </a:p>
          <a:p>
            <a:r>
              <a:rPr lang="en-US" sz="1800" dirty="0" smtClean="0"/>
              <a:t>The Moscow Art Theatre opened on October 14, 1898.</a:t>
            </a:r>
          </a:p>
          <a:p>
            <a:r>
              <a:rPr lang="en-US" sz="1800" dirty="0" smtClean="0"/>
              <a:t>To seek knowledge about </a:t>
            </a:r>
            <a:r>
              <a:rPr lang="en-US" sz="1800" u="sng" dirty="0" smtClean="0">
                <a:hlinkClick r:id="rId3"/>
              </a:rPr>
              <a:t>human </a:t>
            </a:r>
            <a:r>
              <a:rPr lang="en-US" sz="1800" u="sng" dirty="0" err="1" smtClean="0">
                <a:hlinkClick r:id="rId3"/>
              </a:rPr>
              <a:t>behaviour</a:t>
            </a:r>
            <a:r>
              <a:rPr lang="en-US" sz="1800" dirty="0" smtClean="0"/>
              <a:t>, Stanislavsky turned to science. </a:t>
            </a:r>
          </a:p>
          <a:p>
            <a:r>
              <a:rPr lang="en-US" sz="1800" dirty="0" smtClean="0"/>
              <a:t>Both as an actor and as a director, Stanislavsky demonstrated a remarkable subtlety in rendering psychological patterns and an exceptional talent for satirical characterization.</a:t>
            </a:r>
          </a:p>
          <a:p>
            <a:r>
              <a:rPr lang="en-US" sz="1800" dirty="0" smtClean="0"/>
              <a:t>In 1922–24 During this period he wrote his </a:t>
            </a:r>
            <a:r>
              <a:rPr lang="en-US" sz="1800" u="sng" dirty="0" smtClean="0">
                <a:hlinkClick r:id="rId4"/>
              </a:rPr>
              <a:t>autobiography</a:t>
            </a:r>
            <a:r>
              <a:rPr lang="en-US" sz="1800" dirty="0" smtClean="0"/>
              <a:t>, </a:t>
            </a:r>
            <a:r>
              <a:rPr lang="en-US" sz="1800" i="1" dirty="0" smtClean="0"/>
              <a:t>My Life in Art.</a:t>
            </a:r>
          </a:p>
          <a:p>
            <a:r>
              <a:rPr lang="en-US" sz="1800" dirty="0" smtClean="0"/>
              <a:t>“theatre of representation,” nonetheless produced brilliant actors. </a:t>
            </a:r>
          </a:p>
          <a:p>
            <a:r>
              <a:rPr lang="en-US" sz="1800" dirty="0" smtClean="0"/>
              <a:t>He has successfully staged </a:t>
            </a:r>
            <a:r>
              <a:rPr lang="en-US" sz="1800" i="1" dirty="0" smtClean="0"/>
              <a:t>The Cherry Orchard, The Lower Depths</a:t>
            </a:r>
            <a:r>
              <a:rPr lang="en-US" sz="1800" dirty="0" smtClean="0"/>
              <a:t>. , The Three Sisters</a:t>
            </a:r>
          </a:p>
          <a:p>
            <a:r>
              <a:rPr lang="en-US" sz="1800" dirty="0" smtClean="0"/>
              <a:t>While acting in </a:t>
            </a:r>
            <a:r>
              <a:rPr lang="en-US" sz="1800" i="1" dirty="0" smtClean="0"/>
              <a:t>The Three Sisters</a:t>
            </a:r>
            <a:r>
              <a:rPr lang="en-US" sz="1800" dirty="0" smtClean="0"/>
              <a:t> during the Moscow Art Theatre’s 30th anniversary presentation on October 29, 1928, Stanislavsky suffered a </a:t>
            </a:r>
            <a:r>
              <a:rPr lang="en-US" sz="1800" u="sng" dirty="0" smtClean="0">
                <a:hlinkClick r:id="rId5"/>
              </a:rPr>
              <a:t>heart attack</a:t>
            </a:r>
            <a:r>
              <a:rPr lang="en-US" sz="1800" dirty="0" smtClean="0"/>
              <a:t>.</a:t>
            </a:r>
          </a:p>
          <a:p>
            <a:r>
              <a:rPr lang="en-US" sz="1800" dirty="0" smtClean="0"/>
              <a:t>Abandoning acting, he concentrated for the rest of his life on </a:t>
            </a:r>
            <a:r>
              <a:rPr lang="en-US" sz="1800" u="sng" dirty="0" smtClean="0">
                <a:hlinkClick r:id="rId6"/>
              </a:rPr>
              <a:t>directing</a:t>
            </a:r>
            <a:r>
              <a:rPr lang="en-US" sz="1800" dirty="0" smtClean="0"/>
              <a:t> and educating actors and directors</a:t>
            </a:r>
          </a:p>
          <a:p>
            <a:endParaRPr lang="en-US" sz="1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Discuss about the </a:t>
            </a:r>
            <a:r>
              <a:rPr lang="en-US" dirty="0" err="1" smtClean="0"/>
              <a:t>Stanilavsky</a:t>
            </a:r>
            <a:r>
              <a:rPr lang="en-US" dirty="0" smtClean="0"/>
              <a:t> acting method.</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77500" lnSpcReduction="20000"/>
          </a:bodyPr>
          <a:lstStyle/>
          <a:p>
            <a:r>
              <a:rPr lang="en-US" sz="2400" dirty="0" smtClean="0"/>
              <a:t>Method of Physical Actions: </a:t>
            </a:r>
          </a:p>
          <a:p>
            <a:pPr>
              <a:buNone/>
            </a:pPr>
            <a:r>
              <a:rPr lang="en-US" sz="2400" dirty="0" smtClean="0"/>
              <a:t>   His search for the ‘conscious means to the unconscious’ led him to create this ‘Method of Physical Actions,’ a physical map plotted out for the actor. This ‘conscious’ physical map of action would then arouse and bring out the ‘unconscious’ emotions of the actor.</a:t>
            </a:r>
          </a:p>
          <a:p>
            <a:pPr>
              <a:buNone/>
            </a:pPr>
            <a:r>
              <a:rPr lang="en-US" sz="2400" b="1" dirty="0" smtClean="0"/>
              <a:t>Objective</a:t>
            </a:r>
            <a:r>
              <a:rPr lang="en-US" sz="2400" dirty="0" smtClean="0"/>
              <a:t>: every unit has its own objective. A series of action towards that objective.</a:t>
            </a:r>
          </a:p>
          <a:p>
            <a:pPr>
              <a:buNone/>
            </a:pPr>
            <a:r>
              <a:rPr lang="en-US" sz="2400" dirty="0" smtClean="0"/>
              <a:t>    To make her angry. To love him has physical objectives. To think cannot be an objective.</a:t>
            </a:r>
          </a:p>
          <a:p>
            <a:pPr>
              <a:buNone/>
            </a:pPr>
            <a:r>
              <a:rPr lang="en-US" sz="2400" dirty="0" smtClean="0"/>
              <a:t>     When objectives were strung together in a logical and coherent form, a through line of action was mapped out for the character.</a:t>
            </a:r>
          </a:p>
          <a:p>
            <a:r>
              <a:rPr lang="en-US" sz="2400" b="1" dirty="0" smtClean="0"/>
              <a:t>Actions in text</a:t>
            </a:r>
            <a:r>
              <a:rPr lang="en-US" sz="2400" dirty="0" smtClean="0"/>
              <a:t> In analyzing an action, the actor answered three questions, ‘What do I (the character) do?’ ‘Why do I (the character) do it?’ and ‘How do I (the character) do it?’ This helped the actor understand the aim or main idea of the play. </a:t>
            </a:r>
          </a:p>
          <a:p>
            <a:r>
              <a:rPr lang="en-US" sz="2000" b="1" dirty="0" smtClean="0"/>
              <a:t>Truth, Belief and the ‘Magic If’ </a:t>
            </a:r>
            <a:r>
              <a:rPr lang="en-US" sz="2400" dirty="0" smtClean="0"/>
              <a:t>Stanislavski stated that truth on stage was different from truth in real life. This was an important factor in acting, especially so in realism where the aim of the actor was to create the appearance of reality or ‘truth’ on stage.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lnSpcReduction="10000"/>
          </a:bodyPr>
          <a:lstStyle/>
          <a:p>
            <a:r>
              <a:rPr lang="en-US" sz="2000" dirty="0" smtClean="0"/>
              <a:t>In </a:t>
            </a:r>
            <a:r>
              <a:rPr lang="en-US" sz="2000" dirty="0" err="1" smtClean="0"/>
              <a:t>Stanislavskian</a:t>
            </a:r>
            <a:r>
              <a:rPr lang="en-US" sz="2000" dirty="0" smtClean="0"/>
              <a:t> technique3, as in most other theatre training techniques, an actor does not actually believe in the truth of the events on stage, only in the imaginative creation of them.</a:t>
            </a:r>
          </a:p>
          <a:p>
            <a:r>
              <a:rPr lang="en-US" sz="2000" dirty="0" smtClean="0"/>
              <a:t>This then posed the problem of creating the appearance of reality for the spectator</a:t>
            </a:r>
          </a:p>
          <a:p>
            <a:r>
              <a:rPr lang="en-US" sz="2000" dirty="0" err="1" smtClean="0"/>
              <a:t>Stanislavski’s</a:t>
            </a:r>
            <a:r>
              <a:rPr lang="en-US" sz="2000" dirty="0" smtClean="0"/>
              <a:t> answer to this problem was in the creation of the ‘Magic If.' The actor tried to answer the question, “If I were in Macbeth’s position, what would I do?”</a:t>
            </a:r>
          </a:p>
          <a:p>
            <a:r>
              <a:rPr lang="en-US" sz="2000" dirty="0" smtClean="0"/>
              <a:t>In </a:t>
            </a:r>
            <a:r>
              <a:rPr lang="en-US" sz="2000" dirty="0" err="1" smtClean="0"/>
              <a:t>Stanislavski’s</a:t>
            </a:r>
            <a:r>
              <a:rPr lang="en-US" sz="2000" dirty="0" smtClean="0"/>
              <a:t> opinion, the actor who had the ability to make the audience believe in what he/she wanted them to believe, achieved ‘scenic truth.‘</a:t>
            </a:r>
          </a:p>
          <a:p>
            <a:r>
              <a:rPr lang="en-US" sz="2000" dirty="0" smtClean="0"/>
              <a:t>There is no such thing as actuality on the stage. Art is a product of the imagination, as the work of a dramatist should be. The aim of the actor should be to use his technique to turn the play into a theatrical reality. In this process imagination plays by far the greatest part.</a:t>
            </a:r>
            <a:endParaRPr 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400" dirty="0" smtClean="0"/>
              <a:t>Imagination: Stanislavski insisted that an actor was either driven by emotions or by the mind to choose physical actions. This in turn aroused the ‘will’ of the actor to perform the given actions</a:t>
            </a:r>
          </a:p>
          <a:p>
            <a:r>
              <a:rPr lang="en-US" sz="2400" dirty="0" smtClean="0"/>
              <a:t>Motivation : He posits that ‘motivation’ looks backwards into psychology and the past, while ‘objective’ looks forward towards an action.</a:t>
            </a:r>
          </a:p>
          <a:p>
            <a:r>
              <a:rPr lang="en-US" sz="2400" dirty="0" smtClean="0"/>
              <a:t>Tempo-rhythm</a:t>
            </a:r>
          </a:p>
          <a:p>
            <a:r>
              <a:rPr lang="en-US" sz="2400" dirty="0" smtClean="0"/>
              <a:t>Physical apparatus</a:t>
            </a:r>
          </a:p>
          <a:p>
            <a:r>
              <a:rPr lang="en-US" sz="2400" dirty="0" smtClean="0"/>
              <a:t>Relaxation</a:t>
            </a:r>
          </a:p>
          <a:p>
            <a:r>
              <a:rPr lang="en-US" sz="2400" dirty="0" smtClean="0"/>
              <a:t>Concentration</a:t>
            </a:r>
          </a:p>
          <a:p>
            <a:r>
              <a:rPr lang="en-US" sz="2400" smtClean="0"/>
              <a:t>Emotional memory</a:t>
            </a:r>
            <a:endParaRPr lang="en-US" sz="2400" dirty="0" smtClean="0"/>
          </a:p>
          <a:p>
            <a:endParaRPr lang="en-US" sz="24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What is Method Acting? How ‘Method’ is different from Stanislavsky’s ‘System’?</a:t>
            </a:r>
            <a:endParaRPr lang="en-US" sz="28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20000"/>
          </a:bodyPr>
          <a:lstStyle/>
          <a:p>
            <a:r>
              <a:rPr lang="en-US" sz="1800" dirty="0" smtClean="0"/>
              <a:t>If one listens to either its critics or supporters Method Acting is described as a form of acting where the actor mystically ‘becomes’ the character or tries to somehow literally live the character in life</a:t>
            </a:r>
            <a:r>
              <a:rPr lang="en-US" dirty="0" smtClean="0"/>
              <a:t>.</a:t>
            </a:r>
          </a:p>
          <a:p>
            <a:r>
              <a:rPr lang="en-US" sz="1800" dirty="0" smtClean="0"/>
              <a:t>Method acting is what all actors have always done whenever they acted well.</a:t>
            </a:r>
          </a:p>
          <a:p>
            <a:r>
              <a:rPr lang="en-US" sz="1800" dirty="0" smtClean="0"/>
              <a:t>The Lee Strasberg Method™ trains actors to use their imagination, senses and emotions to conceive of characters with unique and original behavior, creating performances grounded in the human truth of the moment.</a:t>
            </a:r>
          </a:p>
          <a:p>
            <a:r>
              <a:rPr lang="en-US" sz="1800" dirty="0" smtClean="0"/>
              <a:t>This was the (re)experiencing of life by the actor within the fiction of the story as if it were true and happening now.</a:t>
            </a:r>
          </a:p>
          <a:p>
            <a:r>
              <a:rPr lang="en-US" sz="1800" dirty="0" smtClean="0"/>
              <a:t>Actors focus on an “inside-out” performance, stirring past emotions from the actor’s life that they could draw upon during performance.</a:t>
            </a:r>
          </a:p>
          <a:p>
            <a:r>
              <a:rPr lang="en-US" sz="1800" dirty="0" smtClean="0"/>
              <a:t>The goal is to create a lifelike character, to escape impersonation and simply </a:t>
            </a:r>
            <a:r>
              <a:rPr lang="en-US" sz="1800" i="1" dirty="0" smtClean="0"/>
              <a:t>be.</a:t>
            </a:r>
          </a:p>
          <a:p>
            <a:r>
              <a:rPr lang="en-US" sz="1800" dirty="0" smtClean="0"/>
              <a:t>Strasberg asks, “What would motivate me, the actor, to behave in the way the character does?” Think of your past as it relates to the emotions that you have identified in your character. Was there a time when you felt a similar emotion? What did it feel like?</a:t>
            </a:r>
          </a:p>
          <a:p>
            <a:r>
              <a:rPr lang="en-US" sz="1800" dirty="0" smtClean="0"/>
              <a:t>method actors “…use their imagination, senses and emotions to conceive of characters with unique and original behavior, creating performances grounded in the human truth of the moment.”</a:t>
            </a:r>
          </a:p>
          <a:p>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Difference between ‘Method’ and ‘System’</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Stanislavsky sought to find the very basics of an actor's approach to a character and stage performance, breaking it down into four parts: physical </a:t>
            </a:r>
            <a:r>
              <a:rPr lang="en-US" sz="2000" dirty="0" err="1" smtClean="0"/>
              <a:t>actions,relaxation</a:t>
            </a:r>
            <a:r>
              <a:rPr lang="en-US" sz="2000" dirty="0" smtClean="0"/>
              <a:t>, concentration, affective memory, whereas Lee Strasberg </a:t>
            </a:r>
            <a:r>
              <a:rPr lang="en-US" sz="1800" dirty="0" smtClean="0"/>
              <a:t> prefers to have a planed performance, down to the very detail of thoughts and actions.</a:t>
            </a:r>
          </a:p>
          <a:p>
            <a:r>
              <a:rPr lang="en-US" sz="1800" dirty="0" smtClean="0"/>
              <a:t>Stanislavsky's main goal was to achieve a system that would produce genuine and natural performances. Lee Strasberg’s goal His goal was to produce a method of acting that would produce repeatable and consistent performances.</a:t>
            </a:r>
            <a:endParaRPr lang="en-US" sz="2000" dirty="0" smtClean="0"/>
          </a:p>
          <a:p>
            <a:r>
              <a:rPr lang="en-US" sz="2000" dirty="0" smtClean="0"/>
              <a:t>Stanislavsky’s focus was using action to drive the natural responses of an actor, so when in a scene, the actor should push for an outward sense of observation. Lee’s focus was on an actor's awareness of self and on his character's development, which is how some actors became famous for living their roles. </a:t>
            </a:r>
          </a:p>
          <a:p>
            <a:endParaRPr lang="en-US" sz="2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Examine any one performance of any of the actors</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a:xfrm>
            <a:off x="457200" y="1600201"/>
            <a:ext cx="8229600" cy="4038600"/>
          </a:xfrm>
        </p:spPr>
        <p:txBody>
          <a:bodyPr>
            <a:normAutofit fontScale="85000" lnSpcReduction="20000"/>
          </a:bodyPr>
          <a:lstStyle/>
          <a:p>
            <a:r>
              <a:rPr lang="en-US" b="1" dirty="0" smtClean="0"/>
              <a:t>Physical characteristics </a:t>
            </a:r>
            <a:r>
              <a:rPr lang="en-US" dirty="0" smtClean="0"/>
              <a:t>of the actor (height, weight, age, complexion, ethnicity, speaking style, etc). Here talk about the characteristics of the character the actor is playing.</a:t>
            </a:r>
          </a:p>
          <a:p>
            <a:r>
              <a:rPr lang="en-US" b="1" dirty="0" err="1" smtClean="0"/>
              <a:t>Analyse</a:t>
            </a:r>
            <a:r>
              <a:rPr lang="en-US" b="1" dirty="0" smtClean="0"/>
              <a:t> the change </a:t>
            </a:r>
            <a:r>
              <a:rPr lang="en-US" dirty="0" smtClean="0"/>
              <a:t>the actor brought in the character in terms of facial and vocal characteristics, learning new language or any skill. How he mould himself to the character.  How different his appearance was from his actual appearance.</a:t>
            </a:r>
          </a:p>
          <a:p>
            <a:r>
              <a:rPr lang="en-US" dirty="0" smtClean="0"/>
              <a:t>Describe</a:t>
            </a:r>
            <a:r>
              <a:rPr lang="en-US" dirty="0"/>
              <a:t> </a:t>
            </a:r>
            <a:r>
              <a:rPr lang="en-US" dirty="0" smtClean="0"/>
              <a:t>the </a:t>
            </a:r>
            <a:r>
              <a:rPr lang="en-US" b="1" dirty="0" smtClean="0"/>
              <a:t>acting style, </a:t>
            </a:r>
            <a:r>
              <a:rPr lang="en-US" dirty="0"/>
              <a:t>comic, f</a:t>
            </a:r>
            <a:r>
              <a:rPr lang="en-US" dirty="0" smtClean="0"/>
              <a:t>arcical</a:t>
            </a:r>
            <a:r>
              <a:rPr lang="en-US" dirty="0"/>
              <a:t>, serious, romantic, tragic, </a:t>
            </a:r>
            <a:r>
              <a:rPr lang="en-US" dirty="0" smtClean="0"/>
              <a:t>musical note, singing/dancing skills, historical, fantastical</a:t>
            </a:r>
            <a:r>
              <a:rPr lang="en-US" dirty="0"/>
              <a:t>, etc</a:t>
            </a:r>
            <a:r>
              <a:rPr lang="en-US" dirty="0" smtClean="0"/>
              <a:t>.</a:t>
            </a:r>
          </a:p>
          <a:p>
            <a:r>
              <a:rPr lang="en-US" b="1" dirty="0" smtClean="0"/>
              <a:t>Traits </a:t>
            </a:r>
            <a:r>
              <a:rPr lang="en-US" b="1" dirty="0"/>
              <a:t>and function of the </a:t>
            </a:r>
            <a:r>
              <a:rPr lang="en-US" b="1" dirty="0" smtClean="0"/>
              <a:t>character </a:t>
            </a:r>
            <a:r>
              <a:rPr lang="en-US" dirty="0" smtClean="0"/>
              <a:t>portrayed </a:t>
            </a:r>
            <a:r>
              <a:rPr lang="en-US" dirty="0"/>
              <a:t>in </a:t>
            </a:r>
            <a:r>
              <a:rPr lang="en-US" dirty="0" smtClean="0"/>
              <a:t>the film</a:t>
            </a:r>
            <a:r>
              <a:rPr lang="en-US" dirty="0"/>
              <a:t>, as well as his or her relationships with other characters. </a:t>
            </a:r>
          </a:p>
          <a:p>
            <a:r>
              <a:rPr lang="en-US" dirty="0" smtClean="0"/>
              <a:t>Describe </a:t>
            </a:r>
            <a:r>
              <a:rPr lang="en-US" b="1" dirty="0" smtClean="0"/>
              <a:t>a </a:t>
            </a:r>
            <a:r>
              <a:rPr lang="en-US" b="1" dirty="0"/>
              <a:t>key </a:t>
            </a:r>
            <a:r>
              <a:rPr lang="en-US" b="1" dirty="0" smtClean="0"/>
              <a:t>scene</a:t>
            </a:r>
            <a:r>
              <a:rPr lang="en-US" b="1" dirty="0"/>
              <a:t> </a:t>
            </a:r>
            <a:r>
              <a:rPr lang="en-US" dirty="0"/>
              <a:t>in which this actor plays an important role </a:t>
            </a:r>
            <a:r>
              <a:rPr lang="en-US" dirty="0" smtClean="0"/>
              <a:t>and tell </a:t>
            </a:r>
            <a:r>
              <a:rPr lang="en-US" dirty="0"/>
              <a:t>what idea and/or f</a:t>
            </a:r>
            <a:r>
              <a:rPr lang="en-US" dirty="0" smtClean="0"/>
              <a:t>eeling </a:t>
            </a:r>
            <a:r>
              <a:rPr lang="en-US" dirty="0"/>
              <a:t>is communicated by this scene</a:t>
            </a:r>
            <a:r>
              <a:rPr lang="en-US" dirty="0" smtClean="0"/>
              <a:t>.</a:t>
            </a: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 Strasberg, branching off from Stanislavsky's teachings, also adopted </a:t>
            </a:r>
            <a:r>
              <a:rPr lang="en-US" sz="2000" b="1" dirty="0" smtClean="0"/>
              <a:t>relaxation and concentration</a:t>
            </a:r>
            <a:r>
              <a:rPr lang="en-US" sz="2000" dirty="0" smtClean="0"/>
              <a:t>. His bit on action differed from Stanislavsky's, though, in that it focused on the actor's sense of reality and his reactions to that reality.</a:t>
            </a:r>
          </a:p>
          <a:p>
            <a:r>
              <a:rPr lang="en-US" sz="2000" dirty="0" smtClean="0"/>
              <a:t>Strasberg identified what he saw as limitations to </a:t>
            </a:r>
            <a:r>
              <a:rPr lang="en-US" sz="2000" dirty="0" err="1" smtClean="0"/>
              <a:t>Stanislavski’s</a:t>
            </a:r>
            <a:r>
              <a:rPr lang="en-US" sz="2000" dirty="0" smtClean="0"/>
              <a:t> system, in that actors’ emotional memories were insufficient to fully connect to the circumstances experienced by the characters they were portraying. </a:t>
            </a:r>
          </a:p>
          <a:p>
            <a:r>
              <a:rPr lang="en-US" sz="2000" dirty="0" smtClean="0"/>
              <a:t>Method acting dictates that actors should prepare for a role by immersing themselves as much as possible in the circumstances of their characters. This can include living on a farm, working in a factory, or transforming their bodies.</a:t>
            </a:r>
          </a:p>
          <a:p>
            <a:r>
              <a:rPr lang="en-US" sz="2000" dirty="0" smtClean="0"/>
              <a:t>Strasberg took the idea a step further. Strasberg’s method requires actors to go beyond emotional memory and use a technique called “Substitution” to temporarily become the characters they are portraying.</a:t>
            </a:r>
          </a:p>
          <a:p>
            <a:endParaRPr lang="en-US" sz="20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a note on Lee Strasberg</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85000" lnSpcReduction="20000"/>
          </a:bodyPr>
          <a:lstStyle/>
          <a:p>
            <a:r>
              <a:rPr lang="en-US" sz="2000" dirty="0" smtClean="0"/>
              <a:t>Lee Strasberg was born Israel Strasberg in Galicia, then part of Austria-Hungary, on November 17, 1901</a:t>
            </a:r>
          </a:p>
          <a:p>
            <a:r>
              <a:rPr lang="en-US" sz="2000" dirty="0" smtClean="0"/>
              <a:t>Strasberg's father was a garment worker and was active in a trade union which supported community theater. </a:t>
            </a:r>
          </a:p>
          <a:p>
            <a:r>
              <a:rPr lang="en-US" sz="2000" dirty="0" smtClean="0"/>
              <a:t>While he was still a young boy he joined the amateur Progressive Dramatic Club, whose leaders were quite familiar with the theories of Constantine Stanislavsky, the great acting coach and director of the Moscow Art Theatre.</a:t>
            </a:r>
          </a:p>
          <a:p>
            <a:r>
              <a:rPr lang="en-US" sz="2000" dirty="0" smtClean="0"/>
              <a:t>Strasberg's professional career in the theater began when he joined the Theatre Guild as an actor and assistant stage manager in 1924.</a:t>
            </a:r>
          </a:p>
          <a:p>
            <a:r>
              <a:rPr lang="en-US" sz="2000" dirty="0" smtClean="0"/>
              <a:t>It was at the Theatre Guild that Strasberg met Harold Clurman and Cheryl Crawford, two young Theatre Guild staffers who were dissatisfied with the commercial bent of the </a:t>
            </a:r>
            <a:r>
              <a:rPr lang="en-US" sz="2000" dirty="0" smtClean="0">
                <a:hlinkClick r:id="rId3"/>
              </a:rPr>
              <a:t>New York</a:t>
            </a:r>
            <a:r>
              <a:rPr lang="en-US" sz="2000" dirty="0" smtClean="0"/>
              <a:t> theater scene. Strasberg, Clurman, and Crawford began to meet informally with other similarly discontented young theater people, and eventually these informal meetings grew into rehearsals and workshops. </a:t>
            </a:r>
          </a:p>
          <a:p>
            <a:r>
              <a:rPr lang="en-US" sz="2000" dirty="0" smtClean="0"/>
              <a:t>In 1931 the Theatre Guild released the rights to Paul Green's </a:t>
            </a:r>
            <a:r>
              <a:rPr lang="en-US" sz="2000" i="1" dirty="0" smtClean="0"/>
              <a:t>The House of Connelly</a:t>
            </a:r>
            <a:r>
              <a:rPr lang="en-US" sz="2000" dirty="0" smtClean="0"/>
              <a:t> to the young idealists, and the Group Theatre was born on Broadway.</a:t>
            </a:r>
          </a:p>
          <a:p>
            <a:r>
              <a:rPr lang="en-US" sz="2000" dirty="0" smtClean="0"/>
              <a:t>The Group Theatre was a unique establishment in the history of the American theater. Under the leadership of Strasberg, Clurman, and Crawford, the Group attempted to establish a company of actors, designers, directors, and playwrights</a:t>
            </a:r>
            <a:endParaRPr lang="en-US" sz="2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lnSpcReduction="10000"/>
          </a:bodyPr>
          <a:lstStyle/>
          <a:p>
            <a:r>
              <a:rPr lang="en-US" sz="2000" dirty="0" smtClean="0"/>
              <a:t>Strasberg blossomed as a director and acting coach with the Group, achieving his greatest success with Sidney Kingsley's </a:t>
            </a:r>
            <a:r>
              <a:rPr lang="en-US" sz="2000" i="1" dirty="0" smtClean="0"/>
              <a:t>Men in White</a:t>
            </a:r>
            <a:r>
              <a:rPr lang="en-US" sz="2000" dirty="0" smtClean="0"/>
              <a:t> (1933), for which the author won the 1934 Pulitzer Prize.</a:t>
            </a:r>
          </a:p>
          <a:p>
            <a:r>
              <a:rPr lang="en-US" sz="2000" dirty="0" smtClean="0"/>
              <a:t>Strasberg left the Group in 1937 and pursued interests in Hollywood through most of the 1940s.</a:t>
            </a:r>
          </a:p>
          <a:p>
            <a:r>
              <a:rPr lang="en-US" sz="2000" dirty="0" smtClean="0"/>
              <a:t>He returned to Broadway to direct occasionally, achieving success with such works as </a:t>
            </a:r>
            <a:r>
              <a:rPr lang="en-US" sz="2000" dirty="0" smtClean="0">
                <a:hlinkClick r:id="rId2"/>
              </a:rPr>
              <a:t>Clifford Odets</a:t>
            </a:r>
            <a:r>
              <a:rPr lang="en-US" sz="2000" dirty="0" smtClean="0"/>
              <a:t>' </a:t>
            </a:r>
            <a:r>
              <a:rPr lang="en-US" sz="2000" i="1" dirty="0" smtClean="0"/>
              <a:t>Clash by Night</a:t>
            </a:r>
            <a:r>
              <a:rPr lang="en-US" sz="2000" dirty="0" smtClean="0"/>
              <a:t> (1941). He returned to </a:t>
            </a:r>
            <a:r>
              <a:rPr lang="en-US" sz="2000" dirty="0" smtClean="0">
                <a:hlinkClick r:id="rId3"/>
              </a:rPr>
              <a:t>New York</a:t>
            </a:r>
            <a:r>
              <a:rPr lang="en-US" sz="2000" dirty="0" smtClean="0"/>
              <a:t> to stay in 1948 to become the director and dominant force of the Actors Studio, an organization started by Kazan, Crawford, and Robert Lewis. </a:t>
            </a:r>
          </a:p>
          <a:p>
            <a:r>
              <a:rPr lang="en-US" sz="2000" dirty="0" smtClean="0"/>
              <a:t>Strasberg was the artistic director and guiding spirit of the Actors Studio for 34 years, from 1948 until his death in 1982, and his reputation as America's finest acting teacher spread worldwide.</a:t>
            </a:r>
          </a:p>
          <a:p>
            <a:r>
              <a:rPr lang="en-US" sz="2000" dirty="0" smtClean="0"/>
              <a:t>At his 75th birthday it was estimated that actors trained by him had received 24 Academy Awards and 108 nominations.</a:t>
            </a:r>
          </a:p>
          <a:p>
            <a:endParaRPr lang="en-US" sz="2000"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Strasberg's career as a stage actor ended in 1929 with his retirement, and his career as a film actor began in 1974 with his role as Hyman Roth in </a:t>
            </a:r>
            <a:r>
              <a:rPr lang="en-US" sz="2000" i="1" dirty="0" smtClean="0"/>
              <a:t>The Godfather, Part II,</a:t>
            </a:r>
            <a:r>
              <a:rPr lang="en-US" sz="2000" dirty="0" smtClean="0"/>
              <a:t> for which he received an Academy Award nomination for best supporting actor in 1975. </a:t>
            </a:r>
          </a:p>
          <a:p>
            <a:r>
              <a:rPr lang="en-US" sz="2000" dirty="0" smtClean="0"/>
              <a:t>Strasberg's effectiveness as a teacher derived from his interest in the psychology of dramatic interpretation and from his emphasis on the actor's private personality as the raw material from which performance should be created.</a:t>
            </a:r>
          </a:p>
          <a:p>
            <a:r>
              <a:rPr lang="en-US" sz="2000" dirty="0" smtClean="0"/>
              <a:t>Combining the theories of Stanislavsky and some modern psychology, he urged his students to create "</a:t>
            </a:r>
            <a:r>
              <a:rPr lang="en-US" sz="2000" dirty="0" err="1" smtClean="0"/>
              <a:t>backlife</a:t>
            </a:r>
            <a:r>
              <a:rPr lang="en-US" sz="2000" dirty="0" smtClean="0"/>
              <a:t>" for their characters, previous and subsequent histories based on assumptions from facts in the script.</a:t>
            </a:r>
          </a:p>
          <a:p>
            <a:r>
              <a:rPr lang="en-US" sz="2000" dirty="0" smtClean="0"/>
              <a:t>Strasberg died of a </a:t>
            </a:r>
            <a:r>
              <a:rPr lang="en-US" sz="2000" dirty="0" smtClean="0">
                <a:hlinkClick r:id="rId2"/>
              </a:rPr>
              <a:t>heart attack</a:t>
            </a:r>
            <a:r>
              <a:rPr lang="en-US" sz="2000" dirty="0" smtClean="0"/>
              <a:t> on February 17, 1982, in New York City, several days after appearing in a benefit chorus line at Radio City Music Hall.</a:t>
            </a:r>
          </a:p>
          <a:p>
            <a:pPr>
              <a:buNone/>
            </a:pPr>
            <a:endParaRPr lang="en-US" sz="200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How is method acting different from Classical Acting? </a:t>
            </a:r>
            <a:endParaRPr lang="en-US" sz="32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Sometimes called “the Shakespearean style,” classical acting has its roots in the British theater. More focused on control and precision in performance, classical actors are action-oriented, whereas method actors are than emotion-oriented,</a:t>
            </a:r>
          </a:p>
          <a:p>
            <a:r>
              <a:rPr lang="en-US" sz="2000" dirty="0" smtClean="0"/>
              <a:t>Where method acting can allow for quite a bit of improvisation, classical acting demands a degree of exactness,</a:t>
            </a:r>
          </a:p>
          <a:p>
            <a:r>
              <a:rPr lang="en-US" sz="2000" dirty="0" smtClean="0"/>
              <a:t>Method acting asks you to live the character, where its not needed in classical acting.</a:t>
            </a:r>
          </a:p>
          <a:p>
            <a:r>
              <a:rPr lang="en-US" sz="2000" dirty="0" smtClean="0"/>
              <a:t>real, powerful emotions in order to breathe life into a character. </a:t>
            </a:r>
          </a:p>
          <a:p>
            <a:endParaRPr lang="en-US" sz="2000"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a note on Sanford </a:t>
            </a:r>
            <a:r>
              <a:rPr lang="en-US" dirty="0" err="1" smtClean="0"/>
              <a:t>Meisner</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10000"/>
          </a:bodyPr>
          <a:lstStyle/>
          <a:p>
            <a:r>
              <a:rPr lang="en-US" sz="2000" dirty="0" smtClean="0"/>
              <a:t>Sanford </a:t>
            </a:r>
            <a:r>
              <a:rPr lang="en-US" sz="2000" dirty="0" err="1" smtClean="0"/>
              <a:t>Meisner</a:t>
            </a:r>
            <a:r>
              <a:rPr lang="en-US" sz="2000" dirty="0" smtClean="0"/>
              <a:t> was born in Brooklyn on Aug. 31, 1905, into the middle-class family of Herman </a:t>
            </a:r>
            <a:r>
              <a:rPr lang="en-US" sz="2000" dirty="0" err="1" smtClean="0"/>
              <a:t>Meisner</a:t>
            </a:r>
            <a:endParaRPr lang="en-US" sz="2000" dirty="0" smtClean="0"/>
          </a:p>
          <a:p>
            <a:r>
              <a:rPr lang="en-US" sz="2000" dirty="0" smtClean="0"/>
              <a:t>He graduated from Erasmus Hall High School, the Damrosch Conservatory of Music (now the Juilliard School) and the Theater Guild School of Acting.</a:t>
            </a:r>
          </a:p>
          <a:p>
            <a:r>
              <a:rPr lang="en-US" sz="2000" dirty="0" smtClean="0"/>
              <a:t>He made his Broadway acting debut in 1924 as a farmhand in a Sidney Howard drama, ''They Knew What They Wanted.'' </a:t>
            </a:r>
          </a:p>
          <a:p>
            <a:r>
              <a:rPr lang="en-US" sz="2000" dirty="0" smtClean="0"/>
              <a:t>In 1935, he was the co-director of ''Waiting for Lefty'' with Odets. Reviewers called his work ''passionate,'' ''excellent'' or ''extraordinary.'‘</a:t>
            </a:r>
          </a:p>
          <a:p>
            <a:r>
              <a:rPr lang="en-US" sz="2000" dirty="0" smtClean="0"/>
              <a:t>he concentrated on teaching, as the director of the Neighborhood Playhouse school from 1936 until 1959 and from 1964 through the 1980's.</a:t>
            </a:r>
          </a:p>
          <a:p>
            <a:r>
              <a:rPr lang="en-US" sz="2000" dirty="0" smtClean="0"/>
              <a:t>From 1959 to 1964 he directed a new-talent division at 20th Century-Fox in Hollywood and headed the drama department at the American Musical Theater Academy in Manhattan.</a:t>
            </a:r>
          </a:p>
          <a:p>
            <a:r>
              <a:rPr lang="en-US" sz="2000" dirty="0" smtClean="0"/>
              <a:t>In 1987, Vintage Books published ''Sanford </a:t>
            </a:r>
            <a:r>
              <a:rPr lang="en-US" sz="2000" dirty="0" err="1" smtClean="0"/>
              <a:t>Meisner</a:t>
            </a:r>
            <a:r>
              <a:rPr lang="en-US" sz="2000" dirty="0" smtClean="0"/>
              <a:t> on Acting,'' which he wrote with Dennis </a:t>
            </a:r>
            <a:r>
              <a:rPr lang="en-US" sz="2000" dirty="0" err="1" smtClean="0"/>
              <a:t>Longwell</a:t>
            </a:r>
            <a:r>
              <a:rPr lang="en-US" sz="2000" dirty="0" smtClean="0"/>
              <a:t>.</a:t>
            </a:r>
          </a:p>
          <a:p>
            <a:endParaRPr lang="en-US" sz="2000"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85000" lnSpcReduction="20000"/>
          </a:bodyPr>
          <a:lstStyle/>
          <a:p>
            <a:r>
              <a:rPr lang="en-US" sz="2000" dirty="0" smtClean="0"/>
              <a:t>Sharing a stage convincingly with other actors, he stressed, is just as important as creating a character. ''It's a very bitter pill for the actor to swallow,'' he once said, to be told that another actor ''is more important than you are, but you have to believe this.'‘</a:t>
            </a:r>
          </a:p>
          <a:p>
            <a:r>
              <a:rPr lang="en-US" sz="2000" dirty="0" smtClean="0"/>
              <a:t>In 1933, he became disillusioned with Method acting, and wrote, ''Actors are not guinea pigs to be manipulated, dissected, let alone in a purely negative way. Our approach was not organic, that is to say, not healthy.'' He decided that American actors needed ''an American approach.'' He began teaching at the Neighborhood Playhouse in 1935 and the next year took over as its head.</a:t>
            </a:r>
          </a:p>
          <a:p>
            <a:r>
              <a:rPr lang="en-US" sz="2000" dirty="0" smtClean="0"/>
              <a:t>He was a skilled pianist, who was often called on by friends and associates to buoy their spirits when productions were stymied or reviews were negative.</a:t>
            </a:r>
          </a:p>
          <a:p>
            <a:r>
              <a:rPr lang="en-US" sz="2000" dirty="0" smtClean="0"/>
              <a:t>He retired from teaching in 1994. Although he was confined to a wheelchair, he continued to attend meetings and performances at his school.</a:t>
            </a:r>
          </a:p>
          <a:p>
            <a:r>
              <a:rPr lang="en-US" sz="2000" dirty="0" smtClean="0"/>
              <a:t>In February 1995, at the age of 89, he gave his last performance as a patient in an episode of the television series ''E.R.</a:t>
            </a:r>
          </a:p>
          <a:p>
            <a:r>
              <a:rPr lang="en-US" sz="2000" dirty="0" smtClean="0"/>
              <a:t>Steven Spielberg wrote, ''It's a pleasure to see that after so many years of teaching acting, the teacher finally gets to show the students that he's the best.'‘</a:t>
            </a:r>
          </a:p>
          <a:p>
            <a:r>
              <a:rPr lang="en-US" sz="1800" dirty="0" smtClean="0"/>
              <a:t>He developed the acting technique after working with Lee Strasberg and Stella Adler at the Group Theatre.</a:t>
            </a:r>
            <a:endParaRPr lang="en-US" sz="2000" dirty="0" smtClean="0"/>
          </a:p>
          <a:p>
            <a:endParaRPr lang="en-US" sz="2000"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What are the key elements of </a:t>
            </a:r>
            <a:r>
              <a:rPr lang="en-US" sz="3600" dirty="0" err="1" smtClean="0"/>
              <a:t>Meisner</a:t>
            </a:r>
            <a:r>
              <a:rPr lang="en-US" sz="3600" dirty="0" smtClean="0"/>
              <a:t> technique of acting</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70000" lnSpcReduction="20000"/>
          </a:bodyPr>
          <a:lstStyle/>
          <a:p>
            <a:r>
              <a:rPr lang="en-US" sz="2400" dirty="0" smtClean="0"/>
              <a:t>Sanford </a:t>
            </a:r>
            <a:r>
              <a:rPr lang="en-US" sz="2400" dirty="0" err="1" smtClean="0"/>
              <a:t>Meisner</a:t>
            </a:r>
            <a:r>
              <a:rPr lang="en-US" sz="2400" dirty="0" smtClean="0"/>
              <a:t> said that his approach to training “is based on bringing the actor back to his emotional impulses and to acting that is firmly rooted in the instinctive. It is based on the fact that all good acting comes from the heart, as it were, and that there’s no mentality to it.” </a:t>
            </a:r>
          </a:p>
          <a:p>
            <a:r>
              <a:rPr lang="en-US" sz="2400" dirty="0" smtClean="0"/>
              <a:t>Learn to live in the moment as an actor, and let go of any idea of result. </a:t>
            </a:r>
          </a:p>
          <a:p>
            <a:r>
              <a:rPr lang="en-US" sz="2400" dirty="0" smtClean="0"/>
              <a:t>Learn what it means to really “</a:t>
            </a:r>
            <a:r>
              <a:rPr lang="en-US" sz="2400" b="1" dirty="0" smtClean="0"/>
              <a:t>do”</a:t>
            </a:r>
            <a:r>
              <a:rPr lang="en-US" sz="2400" dirty="0" smtClean="0"/>
              <a:t> and to respond truthfully to a given moment based on what you get from your partner. </a:t>
            </a:r>
          </a:p>
          <a:p>
            <a:r>
              <a:rPr lang="en-US" sz="2400" dirty="0" smtClean="0"/>
              <a:t>Through improvisation, emotional truth and personal response learn to resonate authenticity within a given circumstance.</a:t>
            </a:r>
          </a:p>
          <a:p>
            <a:r>
              <a:rPr lang="en-US" sz="2400" dirty="0" smtClean="0"/>
              <a:t>understand the definition of real acting, which is </a:t>
            </a:r>
            <a:r>
              <a:rPr lang="en-US" sz="2400" b="1" dirty="0" smtClean="0"/>
              <a:t>“to live truthfully under the imaginary circumstances”.</a:t>
            </a:r>
            <a:r>
              <a:rPr lang="en-US" sz="2400" dirty="0" smtClean="0"/>
              <a:t> </a:t>
            </a:r>
          </a:p>
          <a:p>
            <a:r>
              <a:rPr lang="en-US" sz="2400" dirty="0" smtClean="0"/>
              <a:t> The training involves a specific series of exercises that build upon each other.  The successful comprehension and execution of each exercise is essential to the success of the next and so on.</a:t>
            </a:r>
          </a:p>
          <a:p>
            <a:r>
              <a:rPr lang="en-US" sz="2400" dirty="0" smtClean="0"/>
              <a:t>Listening, responding, being emotionally vulnerable, sharing opinions, and using your imagination are all central to doing </a:t>
            </a:r>
            <a:r>
              <a:rPr lang="en-US" sz="2400" dirty="0" err="1" smtClean="0"/>
              <a:t>Meisner</a:t>
            </a:r>
            <a:r>
              <a:rPr lang="en-US" sz="2400" dirty="0" smtClean="0"/>
              <a:t> work.</a:t>
            </a:r>
          </a:p>
          <a:p>
            <a:r>
              <a:rPr lang="en-US" sz="2000" dirty="0" err="1" smtClean="0"/>
              <a:t>Meisner’s</a:t>
            </a:r>
            <a:r>
              <a:rPr lang="en-US" sz="2000" dirty="0" smtClean="0"/>
              <a:t> method acting most famous exercise is ‘the repetition exercise’, which trains actors to respond ‘truthfully’ and encourages them not to think, but instead to respond to circumstance.</a:t>
            </a:r>
            <a:endParaRPr lang="en-US" sz="2400" dirty="0" smtClean="0"/>
          </a:p>
          <a:p>
            <a:endParaRPr lang="en-US" sz="24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The approach is very practical: students won’t find themselves writing on their scripts and </a:t>
            </a:r>
            <a:r>
              <a:rPr lang="en-US" sz="2000" dirty="0" err="1" smtClean="0"/>
              <a:t>analysing</a:t>
            </a:r>
            <a:r>
              <a:rPr lang="en-US" sz="2000" dirty="0" smtClean="0"/>
              <a:t> them. Thinking is almost discouraged.</a:t>
            </a:r>
          </a:p>
          <a:p>
            <a:r>
              <a:rPr lang="en-US" sz="2000" b="1" i="1" dirty="0" smtClean="0"/>
              <a:t>‘is based on bringing the actor back to his emotional impulses and to acting that is firmly rooted in the instinctive. It is based on the fact that all good acting comes from the heart, as it were, and that there’s no mentality to it.’</a:t>
            </a:r>
            <a:r>
              <a:rPr lang="en-US" sz="2000" dirty="0" smtClean="0"/>
              <a:t> </a:t>
            </a:r>
          </a:p>
          <a:p>
            <a:endParaRPr lang="en-US" sz="2000"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How </a:t>
            </a:r>
            <a:r>
              <a:rPr lang="en-US" sz="3200" dirty="0" err="1" smtClean="0"/>
              <a:t>Meisner</a:t>
            </a:r>
            <a:r>
              <a:rPr lang="en-US" sz="3200" dirty="0" smtClean="0"/>
              <a:t> Technique is different from Method Acting?</a:t>
            </a:r>
            <a:endParaRPr lang="en-US" sz="32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20000"/>
          </a:bodyPr>
          <a:lstStyle/>
          <a:p>
            <a:r>
              <a:rPr lang="en-US" sz="2000" dirty="0" smtClean="0"/>
              <a:t>Method Acting has been introduced by Stanislavsky and later on Lee Strasberg whereas </a:t>
            </a:r>
            <a:r>
              <a:rPr lang="en-US" sz="2000" dirty="0" err="1" smtClean="0"/>
              <a:t>Meisner</a:t>
            </a:r>
            <a:r>
              <a:rPr lang="en-US" sz="2000" dirty="0" smtClean="0"/>
              <a:t> founded his own technique of teaching actors.</a:t>
            </a:r>
          </a:p>
          <a:p>
            <a:r>
              <a:rPr lang="en-US" sz="2000" dirty="0" smtClean="0"/>
              <a:t>The technique focuses on external rather than internal stimuli, making it different from method acting.</a:t>
            </a:r>
          </a:p>
          <a:p>
            <a:r>
              <a:rPr lang="en-US" sz="2000" dirty="0" smtClean="0"/>
              <a:t>Emotional Recall is what Method Acting is about and </a:t>
            </a:r>
            <a:r>
              <a:rPr lang="en-US" sz="2000" dirty="0" err="1" smtClean="0"/>
              <a:t>Meisner</a:t>
            </a:r>
            <a:r>
              <a:rPr lang="en-US" sz="2000" dirty="0" smtClean="0"/>
              <a:t> is reacting to the impulse.</a:t>
            </a:r>
          </a:p>
          <a:p>
            <a:r>
              <a:rPr lang="en-US" sz="2000" dirty="0" smtClean="0"/>
              <a:t>Method acting concentrates on being the character or living the character whereas </a:t>
            </a:r>
            <a:r>
              <a:rPr lang="en-US" sz="2000" dirty="0" err="1" smtClean="0"/>
              <a:t>Meisner</a:t>
            </a:r>
            <a:r>
              <a:rPr lang="en-US" sz="2000" dirty="0" smtClean="0"/>
              <a:t> is asking to respond to the situation then and there.</a:t>
            </a:r>
          </a:p>
          <a:p>
            <a:r>
              <a:rPr lang="en-US" sz="2000" dirty="0" err="1" smtClean="0"/>
              <a:t>Meisner</a:t>
            </a:r>
            <a:r>
              <a:rPr lang="en-US" sz="2000" dirty="0" smtClean="0"/>
              <a:t> technique asks the actor to find the truth through repetition whereas Method actor finds the truth through living the life of the character.</a:t>
            </a:r>
          </a:p>
          <a:p>
            <a:r>
              <a:rPr lang="en-US" sz="2000" dirty="0" err="1" smtClean="0"/>
              <a:t>Meisner</a:t>
            </a:r>
            <a:r>
              <a:rPr lang="en-US" sz="2000" dirty="0" smtClean="0"/>
              <a:t> emphasizes </a:t>
            </a:r>
            <a:r>
              <a:rPr lang="en-US" sz="2000" i="1" dirty="0" smtClean="0"/>
              <a:t>behaving</a:t>
            </a:r>
            <a:r>
              <a:rPr lang="en-US" sz="2000" dirty="0" smtClean="0"/>
              <a:t> truthfully under imagined circumstances whereas Method actor gives stress on the internal process or feeling of the character.</a:t>
            </a:r>
          </a:p>
          <a:p>
            <a:r>
              <a:rPr lang="en-US" sz="2000" dirty="0" smtClean="0"/>
              <a:t>Method acting is based on the self-oriented journey of the character </a:t>
            </a:r>
            <a:r>
              <a:rPr lang="en-US" sz="2000" dirty="0" err="1" smtClean="0"/>
              <a:t>wheareas</a:t>
            </a:r>
            <a:r>
              <a:rPr lang="en-US" sz="2000" dirty="0" smtClean="0"/>
              <a:t> </a:t>
            </a:r>
            <a:r>
              <a:rPr lang="en-US" sz="2000" dirty="0" err="1" smtClean="0"/>
              <a:t>Meisner</a:t>
            </a:r>
            <a:r>
              <a:rPr lang="en-US" sz="2000" dirty="0" smtClean="0"/>
              <a:t> is asking the actor to go beyond self-consciousness.</a:t>
            </a:r>
          </a:p>
          <a:p>
            <a:r>
              <a:rPr lang="en-US" sz="2000" dirty="0" err="1" smtClean="0"/>
              <a:t>Meisner</a:t>
            </a:r>
            <a:r>
              <a:rPr lang="en-US" sz="2000" dirty="0" smtClean="0"/>
              <a:t> puts emphasis on the existence of co actors whereas Method actors stay involved more with the conscious self of the character.</a:t>
            </a:r>
          </a:p>
          <a:p>
            <a:endParaRPr lang="en-US" sz="2000" dirty="0" smtClean="0"/>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Write a fictional story with key words</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a:bodyPr>
          <a:lstStyle/>
          <a:p>
            <a:r>
              <a:rPr lang="en-US" dirty="0"/>
              <a:t>Figure out the basic setting and plot</a:t>
            </a:r>
            <a:r>
              <a:rPr lang="en-US" dirty="0" smtClean="0"/>
              <a:t>. (when, where, who)</a:t>
            </a:r>
          </a:p>
          <a:p>
            <a:r>
              <a:rPr lang="en-US" dirty="0" smtClean="0"/>
              <a:t>Be as imaginative as possible</a:t>
            </a:r>
          </a:p>
          <a:p>
            <a:r>
              <a:rPr lang="en-US" dirty="0"/>
              <a:t>Decide </a:t>
            </a:r>
            <a:r>
              <a:rPr lang="en-US" dirty="0" smtClean="0"/>
              <a:t>the </a:t>
            </a:r>
            <a:r>
              <a:rPr lang="en-US" dirty="0"/>
              <a:t>point of view (</a:t>
            </a:r>
            <a:r>
              <a:rPr lang="en-US" dirty="0" smtClean="0"/>
              <a:t>POV-1</a:t>
            </a:r>
            <a:r>
              <a:rPr lang="en-US" baseline="30000" dirty="0" smtClean="0"/>
              <a:t>st</a:t>
            </a:r>
            <a:r>
              <a:rPr lang="en-US" dirty="0" smtClean="0"/>
              <a:t> person, 2</a:t>
            </a:r>
            <a:r>
              <a:rPr lang="en-US" baseline="30000" dirty="0" smtClean="0"/>
              <a:t>nd</a:t>
            </a:r>
            <a:r>
              <a:rPr lang="en-US" dirty="0" smtClean="0"/>
              <a:t> person, 3</a:t>
            </a:r>
            <a:r>
              <a:rPr lang="en-US" baseline="30000" dirty="0" smtClean="0"/>
              <a:t>rd</a:t>
            </a:r>
            <a:r>
              <a:rPr lang="en-US" dirty="0" smtClean="0"/>
              <a:t> person)</a:t>
            </a:r>
          </a:p>
          <a:p>
            <a:r>
              <a:rPr lang="en-US" dirty="0" smtClean="0"/>
              <a:t>Let the actions be believable even if its fantasy</a:t>
            </a:r>
          </a:p>
          <a:p>
            <a:r>
              <a:rPr lang="en-US" dirty="0" smtClean="0"/>
              <a:t>Write in portions</a:t>
            </a:r>
          </a:p>
          <a:p>
            <a:r>
              <a:rPr lang="en-US" dirty="0" smtClean="0"/>
              <a:t>You can start with your personal connection and extend it to some imagination</a:t>
            </a:r>
          </a:p>
          <a:p>
            <a:r>
              <a:rPr lang="en-US" dirty="0" smtClean="0"/>
              <a:t>Be clear about the theme/ topic of the story</a:t>
            </a:r>
          </a:p>
          <a:p>
            <a:r>
              <a:rPr lang="en-US" dirty="0" smtClean="0"/>
              <a:t>What’s the problem or conflict of a character or of the story.</a:t>
            </a:r>
          </a:p>
          <a:p>
            <a:r>
              <a:rPr lang="en-US" dirty="0" smtClean="0"/>
              <a:t>Make sure you use all the key words.</a:t>
            </a:r>
          </a:p>
          <a:p>
            <a:endParaRPr lang="en-US" dirty="0" smtClean="0"/>
          </a:p>
          <a:p>
            <a:endParaRPr lang="en-US"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400" dirty="0" smtClean="0"/>
              <a:t>people who are naturally more honest and expressive as regards their emotions, find </a:t>
            </a:r>
            <a:r>
              <a:rPr lang="en-US" sz="2400" dirty="0" err="1" smtClean="0"/>
              <a:t>Meisner</a:t>
            </a:r>
            <a:r>
              <a:rPr lang="en-US" sz="2400" dirty="0" smtClean="0"/>
              <a:t> easier to work with. Whereas people who tend to naturally keep things inside themselves – a very unhealthy thing to do – find Method easier than </a:t>
            </a:r>
            <a:r>
              <a:rPr lang="en-US" sz="2400" dirty="0" err="1" smtClean="0"/>
              <a:t>Meisner</a:t>
            </a:r>
            <a:r>
              <a:rPr lang="en-US" sz="2400" dirty="0" smtClean="0"/>
              <a:t>.</a:t>
            </a:r>
          </a:p>
          <a:p>
            <a:r>
              <a:rPr lang="en-US" sz="2400" dirty="0" err="1" smtClean="0"/>
              <a:t>Meisner</a:t>
            </a:r>
            <a:r>
              <a:rPr lang="en-US" sz="2400" dirty="0" smtClean="0"/>
              <a:t> is more about ‘doing’ whereas Method is about ‘feeling’.</a:t>
            </a:r>
          </a:p>
          <a:p>
            <a:endParaRPr lang="en-US" sz="2400"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Explain the importance of improvisation in </a:t>
            </a:r>
            <a:r>
              <a:rPr lang="en-US" sz="3200" dirty="0" err="1" smtClean="0"/>
              <a:t>Meisner</a:t>
            </a:r>
            <a:r>
              <a:rPr lang="en-US" sz="3200" dirty="0" smtClean="0"/>
              <a:t> technique.</a:t>
            </a:r>
            <a:endParaRPr lang="en-US" sz="32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77500" lnSpcReduction="20000"/>
          </a:bodyPr>
          <a:lstStyle/>
          <a:p>
            <a:r>
              <a:rPr lang="en-US" sz="2000" dirty="0" smtClean="0"/>
              <a:t>Act before you think – your instincts are more honest than your thoughts.</a:t>
            </a:r>
          </a:p>
          <a:p>
            <a:r>
              <a:rPr lang="en-US" sz="2000" dirty="0" smtClean="0"/>
              <a:t>It is a key stage in the </a:t>
            </a:r>
            <a:r>
              <a:rPr lang="en-US" sz="2000" dirty="0" err="1" smtClean="0"/>
              <a:t>Meisner</a:t>
            </a:r>
            <a:r>
              <a:rPr lang="en-US" sz="2000" dirty="0" smtClean="0"/>
              <a:t> Technique, teaching you how to defeat self-consciousness when alone on stage, how to prepare before your entrance and how to work with your partner in the moment, enhancing and developing your emotional and intellectual capacity to create/improvise instinctively.</a:t>
            </a:r>
          </a:p>
          <a:p>
            <a:r>
              <a:rPr lang="en-US" sz="2000" dirty="0" smtClean="0"/>
              <a:t>how to work with your partner in order to live truthfully through imaginative scenarios. </a:t>
            </a:r>
          </a:p>
          <a:p>
            <a:r>
              <a:rPr lang="en-US" sz="2000" dirty="0" smtClean="0"/>
              <a:t>You will also be introduced to the method of emotional preparation.  This will further develop your emotional range and ability to “live truthfully under imaginary circumstances”, which is the benchmark for any </a:t>
            </a:r>
            <a:r>
              <a:rPr lang="en-US" sz="2000" dirty="0" err="1" smtClean="0"/>
              <a:t>Meisner</a:t>
            </a:r>
            <a:r>
              <a:rPr lang="en-US" sz="2000" dirty="0" smtClean="0"/>
              <a:t>-trained actor.</a:t>
            </a:r>
          </a:p>
          <a:p>
            <a:r>
              <a:rPr lang="en-US" sz="2000" dirty="0" smtClean="0"/>
              <a:t>Once an actor has done the exercise—repeating until they know how they feel and can come to their opinion—repetition is swiftly removed. The next step is the introduction of emotional preparation, behaviorally-difficult activities, relationships, and shared circumstances.</a:t>
            </a:r>
          </a:p>
          <a:p>
            <a:r>
              <a:rPr lang="en-US" sz="2000" dirty="0" smtClean="0"/>
              <a:t>The technique teaches the actor to think less, react to stimuli and get in touch with their instincts </a:t>
            </a:r>
            <a:r>
              <a:rPr lang="en-US" sz="2000" dirty="0" err="1" smtClean="0"/>
              <a:t>snd</a:t>
            </a:r>
            <a:r>
              <a:rPr lang="en-US" sz="2000" dirty="0" smtClean="0"/>
              <a:t> emotions.</a:t>
            </a:r>
          </a:p>
          <a:p>
            <a:r>
              <a:rPr lang="en-US" sz="2000" dirty="0" smtClean="0"/>
              <a:t>Later, as the repetition/ </a:t>
            </a:r>
            <a:r>
              <a:rPr lang="en-US" sz="2000" dirty="0" err="1" smtClean="0"/>
              <a:t>improv</a:t>
            </a:r>
            <a:r>
              <a:rPr lang="en-US" sz="2000" dirty="0" smtClean="0"/>
              <a:t> exercise evolves more can be added, such as, given circumstances, relationships and actions and obstacles.</a:t>
            </a:r>
          </a:p>
          <a:p>
            <a:r>
              <a:rPr lang="en-US" sz="1800" dirty="0" err="1" smtClean="0"/>
              <a:t>Meisner’s</a:t>
            </a:r>
            <a:r>
              <a:rPr lang="en-US" sz="1800" dirty="0" smtClean="0"/>
              <a:t> main principle is that you should ‘Act before you think - your instincts are more honest than your thoughts.’</a:t>
            </a:r>
          </a:p>
          <a:p>
            <a:r>
              <a:rPr lang="en-US" sz="1800" dirty="0" smtClean="0"/>
              <a:t>The technique is liberating, encouraging the performer not to think, but instead to just do.</a:t>
            </a:r>
            <a:endParaRPr lang="en-US" sz="2000" dirty="0" smtClean="0"/>
          </a:p>
          <a:p>
            <a:endParaRPr lang="en-US" sz="2000"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Write a note of Michael Chekhov</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20000"/>
          </a:bodyPr>
          <a:lstStyle/>
          <a:p>
            <a:r>
              <a:rPr lang="en-US" sz="2000" dirty="0" smtClean="0"/>
              <a:t>Mikhail </a:t>
            </a:r>
            <a:r>
              <a:rPr lang="en-US" sz="2000" dirty="0" err="1" smtClean="0"/>
              <a:t>Aleksandrovich</a:t>
            </a:r>
            <a:r>
              <a:rPr lang="en-US" sz="2000" dirty="0" smtClean="0"/>
              <a:t> "Michael" Chekhov </a:t>
            </a:r>
            <a:r>
              <a:rPr lang="az-Cyrl-AZ" sz="2000" dirty="0" smtClean="0"/>
              <a:t>29 </a:t>
            </a:r>
            <a:r>
              <a:rPr lang="en-US" sz="2000" dirty="0" smtClean="0"/>
              <a:t>August 1891 – 30 September 1955) was a Russian-American actor, Director, Author and Theatre practitioner</a:t>
            </a:r>
          </a:p>
          <a:p>
            <a:r>
              <a:rPr lang="en-US" sz="2000" dirty="0" smtClean="0"/>
              <a:t>He was a nephew of the playwright Anton Chekhov and a student of Stanislavsky. He was one of the brightest students of Stanislavsky.</a:t>
            </a:r>
          </a:p>
          <a:p>
            <a:r>
              <a:rPr lang="en-US" sz="2000" dirty="0" smtClean="0"/>
              <a:t>He was raised in a middle-class family his father being in the Imperial Customs Service as well as a moderately successful writer.</a:t>
            </a:r>
          </a:p>
          <a:p>
            <a:r>
              <a:rPr lang="en-US" sz="2000" dirty="0" smtClean="0"/>
              <a:t>Chekhov studied Stanislavsky at the First Studio of the Moscow Art Theatre where he acted, directed, and studied Stanislavsky’s ‘System’.</a:t>
            </a:r>
          </a:p>
          <a:p>
            <a:r>
              <a:rPr lang="en-US" sz="2000" dirty="0" smtClean="0"/>
              <a:t>When Chekhov experimented with affective memory and had a nervous breakdown, this aided Stanislavski in seeing the limitations of his early concepts of emotional memory.</a:t>
            </a:r>
          </a:p>
          <a:p>
            <a:r>
              <a:rPr lang="en-US" sz="2000" dirty="0" smtClean="0"/>
              <a:t>In the late 1920s, Chekhov emigrated to Germany and set up his own </a:t>
            </a:r>
            <a:r>
              <a:rPr lang="en-US" sz="2000" dirty="0" err="1" smtClean="0"/>
              <a:t>Studioteaching</a:t>
            </a:r>
            <a:r>
              <a:rPr lang="en-US" sz="2000" dirty="0" smtClean="0"/>
              <a:t> a physical and imagination-based system of actor training. He developed the use of the "Psychological Gesture“.</a:t>
            </a:r>
          </a:p>
          <a:p>
            <a:r>
              <a:rPr lang="en-US" sz="2000" dirty="0" smtClean="0"/>
              <a:t>Chekhov taught a range of movement dynamics such as molding, floating, flying, and radiating that actors use to find the physical core of a character.</a:t>
            </a:r>
            <a:endParaRPr lang="en-US" sz="2000"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lnSpcReduction="10000"/>
          </a:bodyPr>
          <a:lstStyle/>
          <a:p>
            <a:r>
              <a:rPr lang="en-US" sz="2000" dirty="0" smtClean="0"/>
              <a:t>Despite his seemingly external approach, Chekhov's techniques were meant to lead the actor to a rich internal life. In spite of his brilliance as an actor and his first-hand experience in the development of </a:t>
            </a:r>
            <a:r>
              <a:rPr lang="en-US" sz="2000" dirty="0" err="1" smtClean="0"/>
              <a:t>Stanislavski's</a:t>
            </a:r>
            <a:r>
              <a:rPr lang="en-US" sz="2000" dirty="0" smtClean="0"/>
              <a:t> groundbreaking work, Chekhov as a teacher was overshadowed by his American counterparts in the 1940s and 1950s and their interpretations of </a:t>
            </a:r>
            <a:r>
              <a:rPr lang="en-US" sz="2000" dirty="0" err="1" smtClean="0"/>
              <a:t>Stanislavski's</a:t>
            </a:r>
            <a:r>
              <a:rPr lang="en-US" sz="2000" dirty="0" smtClean="0"/>
              <a:t> 'system,' which became known as </a:t>
            </a:r>
            <a:r>
              <a:rPr lang="en-US" sz="2000" dirty="0" smtClean="0">
                <a:hlinkClick r:id="rId2" tooltip="Method acting"/>
              </a:rPr>
              <a:t>Method acting</a:t>
            </a:r>
            <a:r>
              <a:rPr lang="en-US" sz="2000" dirty="0" smtClean="0"/>
              <a:t>.</a:t>
            </a:r>
          </a:p>
          <a:p>
            <a:r>
              <a:rPr lang="en-US" sz="2000" dirty="0" smtClean="0"/>
              <a:t>Interest in Chekhov's work has grown, however, with a new generation of teachers. Chekhov's own students included </a:t>
            </a:r>
            <a:r>
              <a:rPr lang="en-US" sz="2000" dirty="0" smtClean="0">
                <a:hlinkClick r:id="rId3" tooltip="Marilyn Monroe"/>
              </a:rPr>
              <a:t>Marilyn Monroe</a:t>
            </a:r>
            <a:r>
              <a:rPr lang="en-US" sz="2000" dirty="0" smtClean="0"/>
              <a:t>,  </a:t>
            </a:r>
            <a:r>
              <a:rPr lang="en-US" sz="2000" dirty="0" smtClean="0">
                <a:hlinkClick r:id="rId4" tooltip="Clint Eastwood"/>
              </a:rPr>
              <a:t>Clint Eastwood</a:t>
            </a:r>
            <a:r>
              <a:rPr lang="en-US" sz="2000" dirty="0" smtClean="0"/>
              <a:t>,   </a:t>
            </a:r>
            <a:r>
              <a:rPr lang="en-US" sz="2000" dirty="0" err="1" smtClean="0">
                <a:hlinkClick r:id="rId5" tooltip="Elia Kazan"/>
              </a:rPr>
              <a:t>Elia</a:t>
            </a:r>
            <a:r>
              <a:rPr lang="en-US" sz="2000" dirty="0" smtClean="0">
                <a:hlinkClick r:id="rId5" tooltip="Elia Kazan"/>
              </a:rPr>
              <a:t> Kazan</a:t>
            </a:r>
            <a:r>
              <a:rPr lang="en-US" sz="2000" dirty="0" smtClean="0"/>
              <a:t>, </a:t>
            </a:r>
            <a:r>
              <a:rPr lang="en-US" sz="2000" dirty="0" smtClean="0">
                <a:hlinkClick r:id="rId6" tooltip="Robert Lewis (director)"/>
              </a:rPr>
              <a:t>Robert Lewis</a:t>
            </a:r>
            <a:r>
              <a:rPr lang="en-US" sz="2000" dirty="0" smtClean="0"/>
              <a:t>, etc.</a:t>
            </a:r>
          </a:p>
          <a:p>
            <a:r>
              <a:rPr lang="en-US" sz="2000" dirty="0" smtClean="0"/>
              <a:t>In the television </a:t>
            </a:r>
            <a:r>
              <a:rPr lang="en-US" sz="2000" dirty="0" err="1" smtClean="0"/>
              <a:t>programme</a:t>
            </a:r>
            <a:r>
              <a:rPr lang="en-US" sz="2000" dirty="0" smtClean="0"/>
              <a:t> </a:t>
            </a:r>
            <a:r>
              <a:rPr lang="en-US" sz="2000" i="1" dirty="0" smtClean="0"/>
              <a:t>Inside the Actors Studio</a:t>
            </a:r>
            <a:r>
              <a:rPr lang="en-US" sz="2000" dirty="0" smtClean="0"/>
              <a:t>, noted actors such as </a:t>
            </a:r>
            <a:r>
              <a:rPr lang="en-US" sz="2000" dirty="0" smtClean="0">
                <a:hlinkClick r:id="rId7" tooltip="Johnny Depp"/>
              </a:rPr>
              <a:t>Johnny </a:t>
            </a:r>
            <a:r>
              <a:rPr lang="en-US" sz="2000" dirty="0" err="1" smtClean="0">
                <a:hlinkClick r:id="rId7" tooltip="Johnny Depp"/>
              </a:rPr>
              <a:t>Depp</a:t>
            </a:r>
            <a:r>
              <a:rPr lang="en-US" sz="2000" dirty="0" smtClean="0"/>
              <a:t> and </a:t>
            </a:r>
            <a:r>
              <a:rPr lang="en-US" sz="2000" dirty="0" smtClean="0">
                <a:hlinkClick r:id="rId8" tooltip="Anthony Hopkins"/>
              </a:rPr>
              <a:t>Anthony Hopkins</a:t>
            </a:r>
            <a:r>
              <a:rPr lang="en-US" sz="2000" dirty="0" smtClean="0"/>
              <a:t> have cited Chekhov's book as highly influential on their acting.</a:t>
            </a:r>
          </a:p>
          <a:p>
            <a:r>
              <a:rPr lang="en-US" sz="2000" dirty="0" smtClean="0"/>
              <a:t>Chekhov's description of his acting technique, </a:t>
            </a:r>
            <a:r>
              <a:rPr lang="en-US" sz="2000" i="1" dirty="0" smtClean="0"/>
              <a:t>On the Technique of Acting</a:t>
            </a:r>
            <a:r>
              <a:rPr lang="en-US" sz="2000" dirty="0" smtClean="0"/>
              <a:t>, was written in 1942</a:t>
            </a:r>
          </a:p>
          <a:p>
            <a:endParaRPr lang="en-US" sz="2000" dirty="0" smtClean="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Psycho-physical acting?</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a:xfrm>
            <a:off x="457200" y="1600200"/>
            <a:ext cx="8229600" cy="4800600"/>
          </a:xfrm>
        </p:spPr>
        <p:txBody>
          <a:bodyPr>
            <a:noAutofit/>
          </a:bodyPr>
          <a:lstStyle/>
          <a:p>
            <a:r>
              <a:rPr lang="en-US" sz="1800" dirty="0" smtClean="0"/>
              <a:t>When </a:t>
            </a:r>
            <a:r>
              <a:rPr lang="en-US" sz="1800" dirty="0" err="1" smtClean="0"/>
              <a:t>Constantin</a:t>
            </a:r>
            <a:r>
              <a:rPr lang="en-US" sz="1800" dirty="0" smtClean="0"/>
              <a:t> Stanislavski first started to develop his system of actor training in 1911 he focused a great deal on the inner emotional truth of the performer, however the system was never meant to be static and as his theories and ideas developed he realized that the internalized truth of the performer was not being effectively communicated in her outward physicality.</a:t>
            </a:r>
          </a:p>
          <a:p>
            <a:r>
              <a:rPr lang="en-US" sz="1800" dirty="0" smtClean="0"/>
              <a:t>This event and the ability to create it belong to what Michael Chekhov calls the Creative Individuality of the actor, and is not directly tied to his personality.</a:t>
            </a:r>
          </a:p>
          <a:p>
            <a:r>
              <a:rPr lang="en-US" sz="1800" dirty="0" smtClean="0"/>
              <a:t>Michael Chekhov developed an acting technique, a ‘psycho-physical approach’.</a:t>
            </a:r>
          </a:p>
          <a:p>
            <a:r>
              <a:rPr lang="en-US" sz="1800" dirty="0" smtClean="0"/>
              <a:t>in which transformation, working with impulse, imagination and inner and outer gesture are central.</a:t>
            </a:r>
          </a:p>
          <a:p>
            <a:r>
              <a:rPr lang="en-US" sz="1800" dirty="0" smtClean="0"/>
              <a:t>It offers clear and practical tools in working with imagination, feelings and atmosphere.</a:t>
            </a:r>
          </a:p>
          <a:p>
            <a:r>
              <a:rPr lang="en-US" sz="1800" dirty="0" smtClean="0"/>
              <a:t>According to Chekhov, the work of the actor is to create an inner event which is an actual experience occurring in real time within the actor.</a:t>
            </a:r>
          </a:p>
          <a:p>
            <a:r>
              <a:rPr lang="en-US" sz="1800" dirty="0" smtClean="0"/>
              <a:t>This inner event as it is being experienced by the actor is witnessed by the audience as an outward expression related to the contextual moment of the play.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Chekhov believed strongly that life on the stage needed to be bold, expressive, and theatrical. Consequently they developed imaginative methods using psycho-physical techniques, exercises that use the undeniable connection between the body and psychology, movements and principles that generate various sensations and emotions. They found these techniques liberated and excited the actor to truthful expressions.</a:t>
            </a:r>
          </a:p>
          <a:p>
            <a:r>
              <a:rPr lang="en-US" sz="2000" dirty="0" smtClean="0"/>
              <a:t>This event and the ability to create it belong to what Michael Chekhov calls the </a:t>
            </a:r>
            <a:r>
              <a:rPr lang="en-US" sz="2000" b="1" dirty="0" smtClean="0"/>
              <a:t>Creative Individuality </a:t>
            </a:r>
            <a:r>
              <a:rPr lang="en-US" sz="2000" dirty="0" smtClean="0"/>
              <a:t>of the actor, and is not directly tied to his personality.</a:t>
            </a:r>
          </a:p>
          <a:p>
            <a:r>
              <a:rPr lang="en-US" sz="2000" dirty="0" smtClean="0"/>
              <a:t>Exploration into creative movement, atmosphere, image and character center work, imaginary bodies and psychological gesture form the core of the Chekhov technique.</a:t>
            </a:r>
          </a:p>
          <a:p>
            <a:endParaRPr lang="en-US" sz="2000" dirty="0" smtClean="0"/>
          </a:p>
          <a:p>
            <a:endParaRPr lang="en-US" sz="2000" dirty="0" smtClean="0"/>
          </a:p>
          <a:p>
            <a:endParaRPr lang="en-US" sz="2000" dirty="0" smtClean="0"/>
          </a:p>
          <a:p>
            <a:endParaRPr lang="en-US" sz="20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600" dirty="0" smtClean="0"/>
              <a:t>What are the 5 key elements of Psycho-physical acting?</a:t>
            </a:r>
            <a:endParaRPr lang="en-US" sz="36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lnSpcReduction="10000"/>
          </a:bodyPr>
          <a:lstStyle/>
          <a:p>
            <a:pPr>
              <a:buNone/>
            </a:pPr>
            <a:r>
              <a:rPr lang="en-US" sz="2000" dirty="0" smtClean="0"/>
              <a:t>      Michael Chekhov's technique is an imaginative approach to experiencing the truth of the moment. In </a:t>
            </a:r>
            <a:r>
              <a:rPr lang="en-US" sz="2000" i="1" dirty="0" smtClean="0"/>
              <a:t>On Theatre and the Art of Acting</a:t>
            </a:r>
            <a:r>
              <a:rPr lang="en-US" sz="2000" dirty="0" smtClean="0"/>
              <a:t>, a series of lectures given to a group of professional actors in 1955, Chekhov speaks of Five Guiding Principles.</a:t>
            </a:r>
            <a:endParaRPr lang="en-US" sz="2000" b="1" dirty="0" smtClean="0"/>
          </a:p>
          <a:p>
            <a:r>
              <a:rPr lang="en-US" sz="2000" b="1" dirty="0" smtClean="0"/>
              <a:t>1. The actor must train his or her body through the use of psychological exercises.</a:t>
            </a:r>
          </a:p>
          <a:p>
            <a:pPr>
              <a:buNone/>
            </a:pPr>
            <a:r>
              <a:rPr lang="en-US" sz="2000" dirty="0" smtClean="0"/>
              <a:t>      The Michael Chekhov Technique seeks a connection between making an outer physical action and sensing how this movement evokes an inner response. All physical exercises are done with the intention of awakening an inner psychological response. This requires training the body to be a fine instrument--well developed, expressive, obedient and sensitive. The body becomes a kind of sponge finely tuned to respond to psychological impulses. Thus the actor strives for a complete balance and harmony between the body and the thoughts, emotions and desires. They are not independent of one another and there is a constant play between the two, one affecting the other.</a:t>
            </a:r>
            <a:endParaRPr lang="en-US" sz="20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b="1" dirty="0" smtClean="0"/>
              <a:t>2. The actor must use intangible means of expression while acting and rehearsing to achieve tangible results.</a:t>
            </a:r>
          </a:p>
          <a:p>
            <a:pPr>
              <a:buNone/>
            </a:pPr>
            <a:r>
              <a:rPr lang="en-US" sz="2000" dirty="0" smtClean="0"/>
              <a:t>      The primary means of expression in the Chekhov method are intangible. The tangible means for the actor--body, speech, voice--are infused with the intangible elements of feelings, imaginations and sensations. An example would be the psychological gesture, which in performance is outwardly invisible but is an inspiration all the while one is rehearsing and performing. </a:t>
            </a:r>
            <a:endParaRPr lang="en-US" sz="2000" b="1" dirty="0"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b="1" dirty="0" smtClean="0"/>
              <a:t>3. The actor must employ a creative spirit and the higher intellect to unify the various aspects of the performance.</a:t>
            </a:r>
          </a:p>
          <a:p>
            <a:pPr>
              <a:buNone/>
            </a:pPr>
            <a:r>
              <a:rPr lang="en-US" sz="2000" dirty="0" smtClean="0"/>
              <a:t>       Michael Chekhov suggests that within each of us is a hidden laboratory in which sits a wise scientist who embodies our spirit--summarizing, amalgamating, drawing conclusions, unifying all our capacities. Chekhov equates this ability with our so-called higher self, our better self, which has a strong influence in developing our talents. All art is based on the synthesizing power of the spirit. Without this synthesis, one is left with disconnected elements and no sense of archetype or prototype could exist. </a:t>
            </a:r>
            <a:endParaRPr lang="en-US" sz="2000" b="1"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10000"/>
          </a:bodyPr>
          <a:lstStyle/>
          <a:p>
            <a:r>
              <a:rPr lang="en-US" sz="2000" b="1" dirty="0" smtClean="0"/>
              <a:t>4. The purpose of the Chekhov method is to embody each component of the method as a means of awakening all parts of the method in order to evoke a creative state of mind. </a:t>
            </a:r>
          </a:p>
          <a:p>
            <a:pPr>
              <a:buNone/>
            </a:pPr>
            <a:r>
              <a:rPr lang="en-US" sz="2000" dirty="0" smtClean="0"/>
              <a:t>      It is the actor’s desire to evoke inspiration and a creative state of mind at will. There is a oneness consisting of many component parts to the method. However, all of these parts are connected with one another. As the actor learns to use one correctly, to truly embody one point of the method, other points will awaken by themselves. </a:t>
            </a:r>
          </a:p>
          <a:p>
            <a:r>
              <a:rPr lang="en-US" sz="2000" b="1" dirty="0" smtClean="0"/>
              <a:t>5. The actor must penetrate each separate point of the Chekhov Technique and then determine to what degree and by what means it frees his or her talent.</a:t>
            </a:r>
          </a:p>
          <a:p>
            <a:pPr>
              <a:buNone/>
            </a:pPr>
            <a:r>
              <a:rPr lang="en-US" sz="2000" dirty="0" smtClean="0"/>
              <a:t>       An actor is not seeking a method of work that becomes a burden, but a method that will free one’s talents. Chekhov encourages the actor to go over all the various points of the method and ask to what degree and by what means they free his or her talents. This is the primary purpose of the method. The actor then gives his or her attention to how each point of the work answers that question.</a:t>
            </a:r>
            <a:endParaRPr lang="en-US"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is acting? Why would you like to undergo the training?</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10000"/>
          </a:bodyPr>
          <a:lstStyle/>
          <a:p>
            <a:r>
              <a:rPr lang="en-US" i="1" dirty="0" smtClean="0"/>
              <a:t>Acting is pretending to be someone or something else.</a:t>
            </a:r>
          </a:p>
          <a:p>
            <a:r>
              <a:rPr lang="en-US" dirty="0" smtClean="0"/>
              <a:t>the art or occupation of performing fictional roles in plays, films, or television.</a:t>
            </a:r>
          </a:p>
          <a:p>
            <a:r>
              <a:rPr lang="en-US" dirty="0" smtClean="0"/>
              <a:t>Acting is an activity in which a story is told by means of its enactment by an actor or actress who adopts a character—in theatre, television, film, radio, or any other medium that makes use of the mimetic mode.</a:t>
            </a:r>
          </a:p>
          <a:p>
            <a:r>
              <a:rPr lang="en-US" dirty="0" smtClean="0"/>
              <a:t>Acting is behaving truthfully within imaginary circumstances. It is about being someone which you are not. Depicting a character which is believably pretended.</a:t>
            </a:r>
          </a:p>
          <a:p>
            <a:r>
              <a:rPr lang="en-US" dirty="0" smtClean="0"/>
              <a:t>Acting is also expressing the appropriate emotion with help of voice, facial expressions and gestures.</a:t>
            </a:r>
            <a:endParaRPr lang="en-US"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normAutofit/>
          </a:bodyPr>
          <a:lstStyle/>
          <a:p>
            <a:r>
              <a:rPr lang="en-US" sz="3200" dirty="0" smtClean="0"/>
              <a:t>What is psychological gesture?</a:t>
            </a:r>
            <a:endParaRPr lang="en-US" sz="32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a:xfrm>
            <a:off x="457200" y="1600200"/>
            <a:ext cx="8229600" cy="5486400"/>
          </a:xfrm>
        </p:spPr>
        <p:txBody>
          <a:bodyPr>
            <a:noAutofit/>
          </a:bodyPr>
          <a:lstStyle/>
          <a:p>
            <a:r>
              <a:rPr lang="en-US" sz="1600" dirty="0" smtClean="0"/>
              <a:t>Psychological gesture is considered one of the most important ideas developed by M. Chekhov, which illustrates the principal differences separating realistic school of acting from the psychophysical one.</a:t>
            </a:r>
          </a:p>
          <a:p>
            <a:r>
              <a:rPr lang="en-US" sz="1600" dirty="0" smtClean="0"/>
              <a:t>the main purpose of the psychological gesture is locating the substantive idea of action, articulating it and conveying it through stage expression. </a:t>
            </a:r>
          </a:p>
          <a:p>
            <a:r>
              <a:rPr lang="en-US" sz="1600" dirty="0" smtClean="0"/>
              <a:t>Basically psychological gesture can be considered a connective link between the creative work of imagination and physical expression.</a:t>
            </a:r>
          </a:p>
          <a:p>
            <a:r>
              <a:rPr lang="en-US" sz="1600" dirty="0" smtClean="0"/>
              <a:t>The expression of the psychological gesture, its quality and intensity requires a high concentration and the incorporation of the physical body.</a:t>
            </a:r>
          </a:p>
          <a:p>
            <a:r>
              <a:rPr lang="en-US" sz="1600" dirty="0" smtClean="0"/>
              <a:t>a psychological gesture functions as a concentrated external form that conveys the idea of an action or meaningful backbone of the role. </a:t>
            </a:r>
          </a:p>
          <a:p>
            <a:r>
              <a:rPr lang="en-US" sz="1600" dirty="0" smtClean="0"/>
              <a:t>the prism of psychological gesture, we can formulate a definition that Chekhov's actor, playing in the surrounding environment is trying to reach and penetrate his mental body.</a:t>
            </a:r>
          </a:p>
          <a:p>
            <a:r>
              <a:rPr lang="en-US" sz="1600" dirty="0" smtClean="0"/>
              <a:t>the technique of psychological gesture becomes a fundamental lever that helps activate those layers of imagination and inner state, which cannot be reached with any other methodical tools. </a:t>
            </a:r>
          </a:p>
          <a:p>
            <a:r>
              <a:rPr lang="en-US" sz="1600" b="1" dirty="0" smtClean="0"/>
              <a:t>Example</a:t>
            </a:r>
            <a:r>
              <a:rPr lang="en-US" sz="1600" dirty="0" smtClean="0"/>
              <a:t> : You look at a tree. Try to observe the vibration of the tree. Try to feel the tree. Try to imagine the happiness it is creating inside you and then you try to incorporate the gesture of the tree while you emote happiness.</a:t>
            </a:r>
            <a:br>
              <a:rPr lang="en-US" sz="1600" dirty="0" smtClean="0"/>
            </a:br>
            <a:endParaRPr lang="en-US" sz="16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Write a note on </a:t>
            </a:r>
            <a:r>
              <a:rPr lang="en-US" sz="3600" dirty="0" err="1" smtClean="0"/>
              <a:t>Grotowsky</a:t>
            </a:r>
            <a:endParaRPr lang="en-US" sz="36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a:bodyPr>
          <a:lstStyle/>
          <a:p>
            <a:r>
              <a:rPr lang="en-US" sz="2000" dirty="0" err="1" smtClean="0"/>
              <a:t>Jerzy</a:t>
            </a:r>
            <a:r>
              <a:rPr lang="en-US" sz="2000" dirty="0" smtClean="0"/>
              <a:t> </a:t>
            </a:r>
            <a:r>
              <a:rPr lang="en-US" sz="2000" dirty="0" err="1" smtClean="0"/>
              <a:t>Grotowski</a:t>
            </a:r>
            <a:r>
              <a:rPr lang="en-US" sz="2000" dirty="0" smtClean="0"/>
              <a:t> (1933-1999), producer, teacher and the Polish Theatre director.</a:t>
            </a:r>
          </a:p>
          <a:p>
            <a:r>
              <a:rPr lang="en-US" sz="2000" dirty="0" smtClean="0"/>
              <a:t>He trained as an actor in Krakow in the early 1950s before studying production.</a:t>
            </a:r>
          </a:p>
          <a:p>
            <a:r>
              <a:rPr lang="en-US" sz="2000" dirty="0" smtClean="0"/>
              <a:t>international leader of the experimental theatre who became famous in the 1960s as the director of productions staged by the </a:t>
            </a:r>
            <a:r>
              <a:rPr lang="en-US" sz="2000" u="sng" dirty="0" smtClean="0">
                <a:hlinkClick r:id="rId2"/>
              </a:rPr>
              <a:t>Polish Laboratory Theatre</a:t>
            </a:r>
            <a:r>
              <a:rPr lang="en-US" sz="2000" dirty="0" smtClean="0"/>
              <a:t> of </a:t>
            </a:r>
            <a:r>
              <a:rPr lang="en-US" sz="2000" u="sng" dirty="0" err="1" smtClean="0">
                <a:hlinkClick r:id="rId3"/>
              </a:rPr>
              <a:t>Wrocław</a:t>
            </a:r>
            <a:r>
              <a:rPr lang="en-US" sz="2000" dirty="0" smtClean="0"/>
              <a:t>. </a:t>
            </a:r>
          </a:p>
          <a:p>
            <a:r>
              <a:rPr lang="en-US" sz="2000" dirty="0" err="1" smtClean="0"/>
              <a:t>Grotowski</a:t>
            </a:r>
            <a:r>
              <a:rPr lang="en-US" sz="2000" dirty="0" smtClean="0"/>
              <a:t> began studying at the National Theatrical Academy in </a:t>
            </a:r>
            <a:r>
              <a:rPr lang="en-US" sz="2000" dirty="0" err="1" smtClean="0"/>
              <a:t>Kraków</a:t>
            </a:r>
            <a:r>
              <a:rPr lang="en-US" sz="2000" dirty="0" smtClean="0"/>
              <a:t> in 1951 and received a degree there in 1955; he then attended for a time the State Institute of Theatre Arts in Moscow. </a:t>
            </a:r>
          </a:p>
          <a:p>
            <a:r>
              <a:rPr lang="en-US" sz="2000" dirty="0" smtClean="0"/>
              <a:t>He joined the Laboratory Theatre in 1959, the year it was founded. </a:t>
            </a:r>
            <a:r>
              <a:rPr lang="en-US" sz="2000" dirty="0" err="1" smtClean="0"/>
              <a:t>Grotowski’s</a:t>
            </a:r>
            <a:r>
              <a:rPr lang="en-US" sz="2000" dirty="0" smtClean="0"/>
              <a:t> permanent company first appeared in western Europe in 1966. </a:t>
            </a:r>
          </a:p>
          <a:p>
            <a:r>
              <a:rPr lang="en-US" sz="2000" dirty="0" smtClean="0"/>
              <a:t>His productions included </a:t>
            </a:r>
            <a:r>
              <a:rPr lang="en-US" sz="2000" i="1" dirty="0" smtClean="0"/>
              <a:t>Faustus</a:t>
            </a:r>
            <a:r>
              <a:rPr lang="en-US" sz="2000" dirty="0" smtClean="0"/>
              <a:t>(1963), </a:t>
            </a:r>
            <a:r>
              <a:rPr lang="en-US" sz="2000" i="1" dirty="0" smtClean="0"/>
              <a:t>Hamlet</a:t>
            </a:r>
            <a:r>
              <a:rPr lang="en-US" sz="2000" dirty="0" smtClean="0"/>
              <a:t> (1964), and </a:t>
            </a:r>
            <a:r>
              <a:rPr lang="en-US" sz="2000" i="1" dirty="0" smtClean="0"/>
              <a:t>The Constant Prince</a:t>
            </a:r>
            <a:r>
              <a:rPr lang="en-US" sz="2000" dirty="0" smtClean="0"/>
              <a:t> (1965). </a:t>
            </a:r>
            <a:r>
              <a:rPr lang="en-US" sz="2000" dirty="0" err="1" smtClean="0"/>
              <a:t>Grotowski’s</a:t>
            </a:r>
            <a:r>
              <a:rPr lang="en-US" sz="2000" dirty="0" smtClean="0"/>
              <a:t> methods and pronouncements—which can be found in his highly influential work </a:t>
            </a:r>
            <a:r>
              <a:rPr lang="en-US" sz="2000" i="1" dirty="0" smtClean="0"/>
              <a:t>Towards a Poor Theatre</a:t>
            </a:r>
            <a:r>
              <a:rPr lang="en-US" sz="2000" dirty="0" smtClean="0"/>
              <a:t> (1968)—influenced such U.S. experimental theatre movements as </a:t>
            </a:r>
            <a:r>
              <a:rPr lang="en-US" sz="2000" u="sng" dirty="0" smtClean="0">
                <a:hlinkClick r:id="rId4"/>
              </a:rPr>
              <a:t>The Living Theatre</a:t>
            </a:r>
            <a:r>
              <a:rPr lang="en-US" sz="2000" dirty="0" smtClean="0"/>
              <a:t>, the Open Theatre, and the Performance Group.</a:t>
            </a:r>
            <a:endParaRPr lang="en-US" sz="2000"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smtClean="0"/>
              <a:t>He developed the concept of "poor theatre“, The actor's research is based on body work that aims to rid themselves of automatic reactions in order to get to the character's essence within themselves.</a:t>
            </a:r>
          </a:p>
          <a:p>
            <a:r>
              <a:rPr lang="en-US" sz="2000" dirty="0" smtClean="0"/>
              <a:t>From 1970, </a:t>
            </a:r>
            <a:r>
              <a:rPr lang="en-US" sz="2000" dirty="0" err="1" smtClean="0"/>
              <a:t>Grotowski</a:t>
            </a:r>
            <a:r>
              <a:rPr lang="en-US" sz="2000" dirty="0" smtClean="0"/>
              <a:t> abandoned production to concentrate on researching and showing his art throughout the world. In 1986 in </a:t>
            </a:r>
            <a:r>
              <a:rPr lang="en-US" sz="2000" dirty="0" err="1" smtClean="0"/>
              <a:t>Pontedera</a:t>
            </a:r>
            <a:r>
              <a:rPr lang="en-US" sz="2000" dirty="0" smtClean="0"/>
              <a:t>, Italy, he created a experimental centre which still bears his name to this day.</a:t>
            </a:r>
          </a:p>
          <a:p>
            <a:r>
              <a:rPr lang="en-US" sz="2000" dirty="0" smtClean="0"/>
              <a:t>In 1982 </a:t>
            </a:r>
            <a:r>
              <a:rPr lang="en-US" sz="2000" dirty="0" err="1" smtClean="0"/>
              <a:t>Grotowski</a:t>
            </a:r>
            <a:r>
              <a:rPr lang="en-US" sz="2000" dirty="0" smtClean="0"/>
              <a:t> immigrated to the United States, where he taught for several years before moving to </a:t>
            </a:r>
            <a:r>
              <a:rPr lang="en-US" sz="2000" dirty="0" err="1" smtClean="0"/>
              <a:t>Pontedera</a:t>
            </a:r>
            <a:r>
              <a:rPr lang="en-US" sz="2000" dirty="0" smtClean="0"/>
              <a:t>, </a:t>
            </a:r>
            <a:r>
              <a:rPr lang="en-US" sz="2000" u="sng" dirty="0" smtClean="0">
                <a:hlinkClick r:id="rId2"/>
              </a:rPr>
              <a:t>Italy</a:t>
            </a:r>
            <a:r>
              <a:rPr lang="en-US" sz="2000" dirty="0" smtClean="0"/>
              <a:t>. There in 1985, a year after the closing of the Laboratory Theatre in </a:t>
            </a:r>
            <a:r>
              <a:rPr lang="en-US" sz="2000" u="sng" dirty="0" smtClean="0">
                <a:hlinkClick r:id="rId3"/>
              </a:rPr>
              <a:t>Poland</a:t>
            </a:r>
            <a:r>
              <a:rPr lang="en-US" sz="2000" dirty="0" smtClean="0"/>
              <a:t>, he opened a new theatrical centre. </a:t>
            </a:r>
          </a:p>
          <a:p>
            <a:endParaRPr lang="en-US" sz="2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What is ‘Poor theatre’?</a:t>
            </a:r>
            <a:endParaRPr lang="en-US" sz="36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dirty="0" err="1" smtClean="0"/>
              <a:t>Grotowski</a:t>
            </a:r>
            <a:r>
              <a:rPr lang="en-US" sz="2000" dirty="0" smtClean="0"/>
              <a:t> coined the term ‘poor theatre’, defining a performance style that rid itself of the excesses of theatre, such as lavish costumes and detailed sets (hence ‘poor’). Poor Theatre pieces centre on the skill of the actor and are often performed with only a handful of props.</a:t>
            </a:r>
          </a:p>
          <a:p>
            <a:r>
              <a:rPr lang="en-US" sz="2000" dirty="0" smtClean="0"/>
              <a:t>As a director, </a:t>
            </a:r>
            <a:r>
              <a:rPr lang="en-US" sz="2000" dirty="0" err="1" smtClean="0"/>
              <a:t>Grotowski</a:t>
            </a:r>
            <a:r>
              <a:rPr lang="en-US" sz="2000" dirty="0" smtClean="0"/>
              <a:t> preferred to perform works in non-traditional spaces such as buildings and rooms, instead of mainstream theatre houses with traditional stages. Typically, the audience was placed on many sides of the action or in and amongst the action, itself.</a:t>
            </a:r>
          </a:p>
          <a:p>
            <a:r>
              <a:rPr lang="en-US" sz="2000" dirty="0" smtClean="0"/>
              <a:t>Acting in the style of Poor Theatre places emphasis on the physical skill of the performer and uses props for transformation into other objects, sometimes of great significance.</a:t>
            </a:r>
            <a:endParaRPr lang="en-US" sz="2000"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pPr>
              <a:buNone/>
            </a:pPr>
            <a:endParaRPr lang="en-US" sz="2000" dirty="0" smtClean="0"/>
          </a:p>
          <a:p>
            <a:r>
              <a:rPr lang="en-US" sz="2000" dirty="0" smtClean="0"/>
              <a:t>the concept of Poor Theatre strips away all of theatre’s excesses</a:t>
            </a:r>
          </a:p>
          <a:p>
            <a:r>
              <a:rPr lang="en-US" sz="2000" dirty="0" smtClean="0"/>
              <a:t>Poor Theatre is non-commercial theatre; the antithesis of modern-day blockbusters</a:t>
            </a:r>
          </a:p>
          <a:p>
            <a:r>
              <a:rPr lang="en-US" sz="2000" dirty="0" err="1" smtClean="0"/>
              <a:t>Grotowski’s</a:t>
            </a:r>
            <a:r>
              <a:rPr lang="en-US" sz="2000" dirty="0" smtClean="0"/>
              <a:t> ‘poor theatre’ phase was between 1959 and 1970</a:t>
            </a:r>
          </a:p>
          <a:p>
            <a:r>
              <a:rPr lang="en-US" sz="2000" dirty="0" smtClean="0"/>
              <a:t>1975 marked the end of all public performances connected to </a:t>
            </a:r>
            <a:r>
              <a:rPr lang="en-US" sz="2000" dirty="0" err="1" smtClean="0"/>
              <a:t>Grotowski</a:t>
            </a:r>
            <a:endParaRPr lang="en-US" sz="2000" dirty="0" smtClean="0"/>
          </a:p>
          <a:p>
            <a:r>
              <a:rPr lang="en-US" sz="2000" dirty="0" err="1" smtClean="0"/>
              <a:t>Grotowski’s</a:t>
            </a:r>
            <a:r>
              <a:rPr lang="en-US" sz="2000" dirty="0" smtClean="0"/>
              <a:t> collected writings on theatre are published in ‘Towards a Poor Theatre’ (1968)</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92500" lnSpcReduction="10000"/>
          </a:bodyPr>
          <a:lstStyle/>
          <a:p>
            <a:pPr>
              <a:buNone/>
            </a:pPr>
            <a:r>
              <a:rPr lang="en-US" sz="2000" b="1" dirty="0" smtClean="0"/>
              <a:t>Movement &amp; Gesture of Poor Theatre</a:t>
            </a:r>
          </a:p>
          <a:p>
            <a:r>
              <a:rPr lang="en-US" sz="2000" dirty="0" smtClean="0"/>
              <a:t>physical movement was a key component of Poor Theatre performances</a:t>
            </a:r>
          </a:p>
          <a:p>
            <a:r>
              <a:rPr lang="en-US" sz="2000" dirty="0" smtClean="0"/>
              <a:t>Space &amp; Actor-Audience Relationship</a:t>
            </a:r>
          </a:p>
          <a:p>
            <a:r>
              <a:rPr lang="en-US" sz="2000" dirty="0" smtClean="0"/>
              <a:t>traditional theatre spaces were ignored by </a:t>
            </a:r>
            <a:r>
              <a:rPr lang="en-US" sz="2000" dirty="0" err="1" smtClean="0"/>
              <a:t>Grotowski</a:t>
            </a:r>
            <a:r>
              <a:rPr lang="en-US" sz="2000" dirty="0" smtClean="0"/>
              <a:t> in preference for rooms and buildings</a:t>
            </a:r>
          </a:p>
          <a:p>
            <a:r>
              <a:rPr lang="en-US" sz="2000" dirty="0" smtClean="0"/>
              <a:t>he saw little need for a traditional stage dedicated to acting or a purpose-built theatre for performances</a:t>
            </a:r>
          </a:p>
          <a:p>
            <a:r>
              <a:rPr lang="en-US" sz="2000" dirty="0" err="1" smtClean="0"/>
              <a:t>Grotowski’s</a:t>
            </a:r>
            <a:r>
              <a:rPr lang="en-US" sz="2000" dirty="0" smtClean="0"/>
              <a:t> work involved an intense exploration of the relationship between participant and spectator</a:t>
            </a:r>
          </a:p>
          <a:p>
            <a:r>
              <a:rPr lang="en-US" sz="2000" dirty="0" smtClean="0"/>
              <a:t>his aim was to eliminate the division between actor and audience, creating a communion between the two</a:t>
            </a:r>
          </a:p>
          <a:p>
            <a:r>
              <a:rPr lang="en-US" sz="2000" dirty="0" smtClean="0"/>
              <a:t>actors typically performed with the spectators on many sides</a:t>
            </a:r>
          </a:p>
          <a:p>
            <a:r>
              <a:rPr lang="en-US" sz="2000" dirty="0" err="1" smtClean="0"/>
              <a:t>particpants</a:t>
            </a:r>
            <a:r>
              <a:rPr lang="en-US" sz="2000" dirty="0" smtClean="0"/>
              <a:t> also performed in and around the spectators strategically placed amongst them in the space</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pPr>
              <a:buNone/>
            </a:pPr>
            <a:r>
              <a:rPr lang="en-US" sz="2000" b="1" dirty="0" smtClean="0"/>
              <a:t>Stagecraft of Poor Theatre</a:t>
            </a:r>
          </a:p>
          <a:p>
            <a:r>
              <a:rPr lang="en-US" sz="2000" dirty="0" err="1" smtClean="0"/>
              <a:t>Grotowski’s</a:t>
            </a:r>
            <a:r>
              <a:rPr lang="en-US" sz="2000" dirty="0" smtClean="0"/>
              <a:t> acting area was typically bare, with few props and no set</a:t>
            </a:r>
          </a:p>
          <a:p>
            <a:r>
              <a:rPr lang="en-US" sz="2000" dirty="0" smtClean="0"/>
              <a:t>object transformation was a key aspect of Poor Theatre</a:t>
            </a:r>
          </a:p>
          <a:p>
            <a:r>
              <a:rPr lang="en-US" sz="2000" dirty="0" smtClean="0"/>
              <a:t>after transformation, objects were often symbolic and/or of great significance</a:t>
            </a:r>
          </a:p>
          <a:p>
            <a:r>
              <a:rPr lang="en-US" sz="2000" dirty="0" smtClean="0"/>
              <a:t>lighting typically flooded the acting area with no use of spotlights or focus areas</a:t>
            </a:r>
          </a:p>
          <a:p>
            <a:r>
              <a:rPr lang="en-US" sz="2000" dirty="0" smtClean="0"/>
              <a:t>if used at all, ‘costumes’ would be anonymous, not identifying character (as with realism)</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pPr>
              <a:buNone/>
            </a:pPr>
            <a:r>
              <a:rPr lang="en-US" sz="2000" b="1" dirty="0" smtClean="0"/>
              <a:t>Acting &amp; </a:t>
            </a:r>
            <a:r>
              <a:rPr lang="en-US" sz="2000" b="1" dirty="0" err="1" smtClean="0"/>
              <a:t>Characterisation</a:t>
            </a:r>
            <a:r>
              <a:rPr lang="en-US" sz="2000" b="1" dirty="0" smtClean="0"/>
              <a:t> of Poor Theatre</a:t>
            </a:r>
          </a:p>
          <a:p>
            <a:r>
              <a:rPr lang="en-US" sz="2000" dirty="0" smtClean="0"/>
              <a:t>the actor and his/her skills was at the core of all Poor Theatre performances</a:t>
            </a:r>
          </a:p>
          <a:p>
            <a:r>
              <a:rPr lang="en-US" sz="2000" dirty="0" smtClean="0"/>
              <a:t>on occasions, performances used no ‘real’ props, but employed actors as props instead</a:t>
            </a:r>
          </a:p>
          <a:p>
            <a:r>
              <a:rPr lang="en-US" sz="2000" dirty="0" smtClean="0"/>
              <a:t>actor training was intense over long periods of time</a:t>
            </a:r>
          </a:p>
          <a:p>
            <a:r>
              <a:rPr lang="en-US" sz="2000" dirty="0" smtClean="0"/>
              <a:t>actors with egos had no place in </a:t>
            </a:r>
            <a:r>
              <a:rPr lang="en-US" sz="2000" dirty="0" err="1" smtClean="0"/>
              <a:t>Grotowski’s</a:t>
            </a:r>
            <a:r>
              <a:rPr lang="en-US" sz="2000" dirty="0" smtClean="0"/>
              <a:t> theatre</a:t>
            </a:r>
          </a:p>
          <a:p>
            <a:r>
              <a:rPr lang="en-US" sz="2000" dirty="0" smtClean="0"/>
              <a:t>aim was for acting to be authentic, akin to </a:t>
            </a:r>
            <a:r>
              <a:rPr lang="en-US" sz="2000" dirty="0" err="1" smtClean="0"/>
              <a:t>Stanislavski’s</a:t>
            </a:r>
            <a:r>
              <a:rPr lang="en-US" sz="2000" dirty="0" smtClean="0"/>
              <a:t> system (but more physical)</a:t>
            </a:r>
          </a:p>
          <a:p>
            <a:r>
              <a:rPr lang="en-US" sz="2000" dirty="0" err="1" smtClean="0"/>
              <a:t>Grotowski</a:t>
            </a:r>
            <a:r>
              <a:rPr lang="en-US" sz="2000" dirty="0" smtClean="0"/>
              <a:t> used a variation of </a:t>
            </a:r>
            <a:r>
              <a:rPr lang="en-US" sz="2000" dirty="0" err="1" smtClean="0"/>
              <a:t>Stanislavski’s</a:t>
            </a:r>
            <a:r>
              <a:rPr lang="en-US" sz="2000" dirty="0" smtClean="0"/>
              <a:t> emotion memory technique with his own actors.</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Write short note on </a:t>
            </a:r>
            <a:r>
              <a:rPr lang="en-US" sz="3200" dirty="0" err="1" smtClean="0"/>
              <a:t>Bertolt</a:t>
            </a:r>
            <a:r>
              <a:rPr lang="en-US" sz="3200" dirty="0" smtClean="0"/>
              <a:t> Brecht</a:t>
            </a:r>
            <a:endParaRPr lang="en-US" sz="3200" dirty="0"/>
          </a:p>
        </p:txBody>
      </p:sp>
      <p:sp>
        <p:nvSpPr>
          <p:cNvPr id="4" name="Footer Placeholder 3"/>
          <p:cNvSpPr>
            <a:spLocks noGrp="1"/>
          </p:cNvSpPr>
          <p:nvPr>
            <p:ph type="ftr" sz="quarter" idx="11"/>
          </p:nvPr>
        </p:nvSpPr>
        <p:spPr/>
        <p:txBody>
          <a:bodyPr/>
          <a:lstStyle/>
          <a:p>
            <a:r>
              <a:rPr lang="en-US" dirty="0" smtClean="0"/>
              <a:t>CRAFT FILM </a:t>
            </a:r>
            <a:r>
              <a:rPr lang="en-US" dirty="0" err="1" smtClean="0"/>
              <a:t>schhol</a:t>
            </a:r>
            <a:r>
              <a:rPr lang="en-US" dirty="0" smtClean="0"/>
              <a:t>. . www.craftfilmschool.com</a:t>
            </a:r>
            <a:endParaRPr lang="en-US" dirty="0"/>
          </a:p>
        </p:txBody>
      </p:sp>
      <p:sp>
        <p:nvSpPr>
          <p:cNvPr id="3" name="Content Placeholder 2"/>
          <p:cNvSpPr>
            <a:spLocks noGrp="1"/>
          </p:cNvSpPr>
          <p:nvPr>
            <p:ph sz="quarter" idx="1"/>
          </p:nvPr>
        </p:nvSpPr>
        <p:spPr/>
        <p:txBody>
          <a:bodyPr>
            <a:normAutofit/>
          </a:bodyPr>
          <a:lstStyle/>
          <a:p>
            <a:r>
              <a:rPr lang="en-US" sz="2000" dirty="0" err="1" smtClean="0"/>
              <a:t>Bertolt</a:t>
            </a:r>
            <a:r>
              <a:rPr lang="en-US" sz="2000" dirty="0" smtClean="0"/>
              <a:t> Brecht was a German playwright, director, and poet in the Weimar Republic, where he achieved notoriety through his work in the theater, producing plays that often had a Marxist perspective. </a:t>
            </a:r>
          </a:p>
          <a:p>
            <a:r>
              <a:rPr lang="en-US" sz="2000" dirty="0" smtClean="0"/>
              <a:t>Brecht was born in Augsburg, Bavaria in 1898 to a Protestant mother and a Catholic father. His mother was devout and taught Brecht about the Bible, a lasting influence on his work. </a:t>
            </a:r>
          </a:p>
          <a:p>
            <a:r>
              <a:rPr lang="en-US" sz="2000" dirty="0" smtClean="0"/>
              <a:t>In high school, World War I broke out. While Brecht was initially in favor of the war, he soon criticized it, which led to his near expulsion from school. </a:t>
            </a:r>
          </a:p>
          <a:p>
            <a:r>
              <a:rPr lang="en-US" sz="2000" dirty="0" smtClean="0"/>
              <a:t>Brecht wrote his first full-length play</a:t>
            </a:r>
            <a:r>
              <a:rPr lang="en-US" sz="2000" i="1" dirty="0" smtClean="0"/>
              <a:t>, Baal, </a:t>
            </a:r>
            <a:r>
              <a:rPr lang="en-US" sz="2000" dirty="0" smtClean="0"/>
              <a:t>in 1918, followed by</a:t>
            </a:r>
            <a:r>
              <a:rPr lang="en-US" sz="2000" i="1" dirty="0" smtClean="0"/>
              <a:t> Drums in the Night </a:t>
            </a:r>
            <a:r>
              <a:rPr lang="en-US" sz="2000" dirty="0" smtClean="0"/>
              <a:t>in February 1919. </a:t>
            </a:r>
          </a:p>
          <a:p>
            <a:r>
              <a:rPr lang="en-US" sz="2000" dirty="0" smtClean="0"/>
              <a:t>Brecht very much wanted to create a new dramatic form, using a more didactic rhetoric and songs which would interrupt the action, writing music himself as well as collaborating with composers like Kurt Weill.</a:t>
            </a:r>
          </a:p>
          <a:p>
            <a:endParaRPr lang="en-US" sz="2000" dirty="0" smtClean="0"/>
          </a:p>
          <a:p>
            <a:endParaRPr lang="en-US" sz="2000"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Footer Placeholder 3"/>
          <p:cNvSpPr>
            <a:spLocks noGrp="1"/>
          </p:cNvSpPr>
          <p:nvPr>
            <p:ph type="ftr" sz="quarter" idx="11"/>
          </p:nvPr>
        </p:nvSpPr>
        <p:spPr/>
        <p:txBody>
          <a:bodyPr/>
          <a:lstStyle/>
          <a:p>
            <a:r>
              <a:rPr lang="en-US" b="1" dirty="0" smtClean="0">
                <a:solidFill>
                  <a:srgbClr val="FF0000"/>
                </a:solidFill>
              </a:rPr>
              <a:t>CRAFT FILM </a:t>
            </a:r>
            <a:r>
              <a:rPr lang="en-US" b="1" dirty="0" err="1" smtClean="0">
                <a:solidFill>
                  <a:srgbClr val="FF0000"/>
                </a:solidFill>
              </a:rPr>
              <a:t>schhol</a:t>
            </a:r>
            <a:r>
              <a:rPr lang="en-US" b="1" dirty="0" smtClean="0">
                <a:solidFill>
                  <a:srgbClr val="FF0000"/>
                </a:solidFill>
              </a:rPr>
              <a:t>. . </a:t>
            </a:r>
            <a:r>
              <a:rPr lang="en-US" dirty="0" smtClean="0">
                <a:solidFill>
                  <a:srgbClr val="FF0000"/>
                </a:solidFill>
              </a:rPr>
              <a:t>www.craftfilmschool.com</a:t>
            </a:r>
            <a:endParaRPr lang="en-US" dirty="0">
              <a:solidFill>
                <a:srgbClr val="FF0000"/>
              </a:solidFill>
            </a:endParaRPr>
          </a:p>
        </p:txBody>
      </p:sp>
      <p:sp>
        <p:nvSpPr>
          <p:cNvPr id="3" name="Content Placeholder 2"/>
          <p:cNvSpPr>
            <a:spLocks noGrp="1"/>
          </p:cNvSpPr>
          <p:nvPr>
            <p:ph sz="quarter" idx="1"/>
          </p:nvPr>
        </p:nvSpPr>
        <p:spPr/>
        <p:txBody>
          <a:bodyPr>
            <a:normAutofit/>
          </a:bodyPr>
          <a:lstStyle/>
          <a:p>
            <a:r>
              <a:rPr lang="en-US" sz="2000" dirty="0" smtClean="0"/>
              <a:t>Brecht wrote </a:t>
            </a:r>
            <a:r>
              <a:rPr lang="en-US" sz="2000" i="1" dirty="0" smtClean="0"/>
              <a:t>The Little </a:t>
            </a:r>
            <a:r>
              <a:rPr lang="en-US" sz="2000" i="1" dirty="0" err="1" smtClean="0"/>
              <a:t>Mahagonny</a:t>
            </a:r>
            <a:r>
              <a:rPr lang="en-US" sz="2000" dirty="0" smtClean="0"/>
              <a:t> and </a:t>
            </a:r>
            <a:r>
              <a:rPr lang="en-US" sz="2000" i="1" dirty="0" smtClean="0">
                <a:hlinkClick r:id="rId3"/>
              </a:rPr>
              <a:t>The Three penny Opera</a:t>
            </a:r>
            <a:r>
              <a:rPr lang="en-US" sz="2000" dirty="0" smtClean="0"/>
              <a:t>, two of his best known projects. </a:t>
            </a:r>
          </a:p>
          <a:p>
            <a:r>
              <a:rPr lang="en-US" sz="2000" dirty="0" smtClean="0"/>
              <a:t>Brecht left Germany during Nazi Germany in order to avoid persecution, settling eventually in Denmark.</a:t>
            </a:r>
          </a:p>
          <a:p>
            <a:r>
              <a:rPr lang="en-US" sz="2000" dirty="0" smtClean="0"/>
              <a:t>Later, during the Cold War, Brecht's career suffered as he was blacklisted in America and questioned by the House Un-American Activities Committee. Though he was never a member of the Communist party, he was an avid student of Marxism. </a:t>
            </a:r>
          </a:p>
          <a:p>
            <a:r>
              <a:rPr lang="en-US" sz="2000" dirty="0" smtClean="0"/>
              <a:t>The result of Brecht's research was a technique known as "</a:t>
            </a:r>
            <a:r>
              <a:rPr lang="en-US" sz="2000" dirty="0" err="1" smtClean="0"/>
              <a:t>verfremdungseffekt</a:t>
            </a:r>
            <a:r>
              <a:rPr lang="en-US" sz="2000" dirty="0" smtClean="0"/>
              <a:t>" or the "alienation effect". It was designed to encourage the audience to retain their critical detachment. </a:t>
            </a:r>
          </a:p>
          <a:p>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62500" lnSpcReduction="20000"/>
          </a:bodyPr>
          <a:lstStyle/>
          <a:p>
            <a:r>
              <a:rPr lang="en-US" dirty="0" smtClean="0"/>
              <a:t>I want to undergo the training first to learn the craft. Just like doctor, engineer, sportsperson.</a:t>
            </a:r>
          </a:p>
          <a:p>
            <a:r>
              <a:rPr lang="en-US" dirty="0" smtClean="0"/>
              <a:t>I believe like any other art form acting is also an craft that needs to be learn. Turning my passion into profession.</a:t>
            </a:r>
          </a:p>
          <a:p>
            <a:r>
              <a:rPr lang="en-US" dirty="0" smtClean="0"/>
              <a:t>Practical Training helps to recreate the process time and again.</a:t>
            </a:r>
          </a:p>
          <a:p>
            <a:r>
              <a:rPr lang="en-US" dirty="0" smtClean="0"/>
              <a:t>It will help me to gather knowledge about different acting techniques.</a:t>
            </a:r>
          </a:p>
          <a:p>
            <a:r>
              <a:rPr lang="en-US" dirty="0" smtClean="0"/>
              <a:t>It will help me to understand which acting technique is appropriate for me.</a:t>
            </a:r>
          </a:p>
          <a:p>
            <a:r>
              <a:rPr lang="en-US" dirty="0" smtClean="0"/>
              <a:t>I want to take it up as my career and the training will help me to be a professional.</a:t>
            </a:r>
          </a:p>
          <a:p>
            <a:r>
              <a:rPr lang="en-US" dirty="0" smtClean="0"/>
              <a:t>The training will also transform me as a person and that would help to become a better person.</a:t>
            </a:r>
          </a:p>
          <a:p>
            <a:r>
              <a:rPr lang="en-US" dirty="0" smtClean="0"/>
              <a:t>I can gather knowledge not only about acting but also about literature, music, dance, painting and other art forms.</a:t>
            </a:r>
          </a:p>
          <a:p>
            <a:r>
              <a:rPr lang="en-US" dirty="0" smtClean="0"/>
              <a:t>It will help me to be aware of my limitations and also what are my limitations and how I can overcome them.</a:t>
            </a:r>
          </a:p>
          <a:p>
            <a:r>
              <a:rPr lang="en-US" dirty="0" smtClean="0"/>
              <a:t>I can undergo a deeper understanding of the art form which will help me to overcome the basic understanding.</a:t>
            </a:r>
          </a:p>
          <a:p>
            <a:r>
              <a:rPr lang="en-US" dirty="0" smtClean="0"/>
              <a:t>Lastly, it will give me confidence to take it up as my profession and contribute in my own way.</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is alienation effect?</a:t>
            </a:r>
            <a:endParaRPr lang="en-US" sz="32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a:bodyPr>
          <a:lstStyle/>
          <a:p>
            <a:r>
              <a:rPr lang="en-US" sz="2000" b="1" dirty="0" smtClean="0"/>
              <a:t>Alienation effect</a:t>
            </a:r>
            <a:r>
              <a:rPr lang="en-US" sz="2000" dirty="0" smtClean="0"/>
              <a:t>, also called </a:t>
            </a:r>
            <a:r>
              <a:rPr lang="en-US" sz="2000" b="1" dirty="0" smtClean="0"/>
              <a:t>a-effect</a:t>
            </a:r>
            <a:r>
              <a:rPr lang="en-US" sz="2000" dirty="0" smtClean="0"/>
              <a:t> or </a:t>
            </a:r>
            <a:r>
              <a:rPr lang="en-US" sz="2000" b="1" dirty="0" smtClean="0"/>
              <a:t>distancing effect</a:t>
            </a:r>
            <a:r>
              <a:rPr lang="en-US" sz="2000" dirty="0" smtClean="0"/>
              <a:t>, German </a:t>
            </a:r>
            <a:r>
              <a:rPr lang="en-US" sz="2000" b="1" dirty="0" err="1" smtClean="0"/>
              <a:t>Verfremdungseffekt</a:t>
            </a:r>
            <a:r>
              <a:rPr lang="en-US" sz="2000" dirty="0" smtClean="0"/>
              <a:t> or </a:t>
            </a:r>
            <a:r>
              <a:rPr lang="en-US" sz="2000" b="1" dirty="0" smtClean="0"/>
              <a:t>V-</a:t>
            </a:r>
            <a:r>
              <a:rPr lang="en-US" sz="2000" b="1" dirty="0" err="1" smtClean="0"/>
              <a:t>effekt</a:t>
            </a:r>
            <a:r>
              <a:rPr lang="en-US" sz="2000" dirty="0" smtClean="0"/>
              <a:t>, idea central to the dramatic theory of the German dramatist-director </a:t>
            </a:r>
            <a:r>
              <a:rPr lang="en-US" sz="2000" u="sng" dirty="0" err="1" smtClean="0">
                <a:hlinkClick r:id="rId2"/>
              </a:rPr>
              <a:t>Bertolt</a:t>
            </a:r>
            <a:r>
              <a:rPr lang="en-US" sz="2000" u="sng" dirty="0" smtClean="0">
                <a:hlinkClick r:id="rId2"/>
              </a:rPr>
              <a:t> Brecht</a:t>
            </a:r>
            <a:r>
              <a:rPr lang="en-US" sz="2000" dirty="0" smtClean="0"/>
              <a:t>. </a:t>
            </a:r>
          </a:p>
          <a:p>
            <a:r>
              <a:rPr lang="en-US" sz="2000" dirty="0" smtClean="0"/>
              <a:t>It involves the use of techniques designed to distance the audience from emotional involvement in the play through jolting reminders of the artificiality of the theatrical performance.</a:t>
            </a:r>
          </a:p>
          <a:p>
            <a:r>
              <a:rPr lang="en-US" sz="2000" dirty="0" smtClean="0"/>
              <a:t>Examples of such techniques include explanatory captions or illustrations projected on a screen; actors stepping out of character to lecture, summarize, or sing songs; and stage designs that do not represent any locality but that, by exposing the lights and ropes, keep the spectators aware of being in a </a:t>
            </a:r>
            <a:r>
              <a:rPr lang="en-US" sz="2000" u="sng" dirty="0" smtClean="0">
                <a:hlinkClick r:id="rId3"/>
              </a:rPr>
              <a:t>theatre</a:t>
            </a:r>
            <a:r>
              <a:rPr lang="en-US" sz="2000" dirty="0" smtClean="0"/>
              <a:t>.</a:t>
            </a:r>
          </a:p>
          <a:p>
            <a:r>
              <a:rPr lang="en-US" sz="2000" dirty="0" smtClean="0"/>
              <a:t>The audience’s degree of identification with characters and events is presumably thus controlled, and it can more clearly perceive the “real” world reflected in the </a:t>
            </a:r>
            <a:r>
              <a:rPr lang="en-US" sz="2000" u="sng" dirty="0" smtClean="0">
                <a:hlinkClick r:id="rId4"/>
              </a:rPr>
              <a:t>drama</a:t>
            </a:r>
            <a:r>
              <a:rPr lang="en-US" sz="2000" dirty="0" smtClean="0"/>
              <a:t>.</a:t>
            </a:r>
            <a:endParaRPr lang="en-US" sz="2000"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Acting Notes: CRAFT FILM SCHOOL</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lnSpcReduction="10000"/>
          </a:bodyPr>
          <a:lstStyle/>
          <a:p>
            <a:r>
              <a:rPr lang="en-US" sz="2000" dirty="0" smtClean="0"/>
              <a:t>Brecht regarded his method as a way of helping spectators understand the complex nexuses of historical development and societal relationships. By creating stage effects that were strange or unusual, Brecht intended to assign the audience an active role in the production by forcing them to ask questions about the artificial </a:t>
            </a:r>
            <a:r>
              <a:rPr lang="en-US" sz="2000" dirty="0" smtClean="0">
                <a:hlinkClick r:id="rId2"/>
              </a:rPr>
              <a:t>environment</a:t>
            </a:r>
            <a:r>
              <a:rPr lang="en-US" sz="2000" dirty="0" smtClean="0"/>
              <a:t> and how each individual element related to real-life events.</a:t>
            </a:r>
          </a:p>
          <a:p>
            <a:pPr fontAlgn="base"/>
            <a:r>
              <a:rPr lang="en-US" sz="2000" dirty="0" smtClean="0"/>
              <a:t>In doing so, it was hoped that viewers would distance themselves emotionally from problems that demanded </a:t>
            </a:r>
            <a:r>
              <a:rPr lang="en-US" sz="2000" dirty="0" smtClean="0">
                <a:hlinkClick r:id="rId3"/>
              </a:rPr>
              <a:t>intellectual</a:t>
            </a:r>
            <a:r>
              <a:rPr lang="en-US" sz="2000" dirty="0" smtClean="0"/>
              <a:t> solutions.</a:t>
            </a:r>
          </a:p>
          <a:p>
            <a:r>
              <a:rPr lang="en-US" sz="2000" dirty="0" smtClean="0"/>
              <a:t>The alienation effect attempts to combat emotional manipulation in the theater, replacing it with an entertaining or surprising jolt. For instance, rather than investing in or “becoming” their characters, they might emotionally step away and demonstrate them with cool, witty, and skillful self-critique. </a:t>
            </a:r>
          </a:p>
          <a:p>
            <a:r>
              <a:rPr lang="en-US" sz="2000" dirty="0" smtClean="0"/>
              <a:t>Brecht saw that these audiences were manipulated by theater technology — beautiful, realistic sets, cleverly naturalistic lighting, the imaginary fourth wall, and most importantly, emotionally effusive acting techniques.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If you want to work with a director whom do you choose</a:t>
            </a:r>
            <a:br>
              <a:rPr lang="en-US" dirty="0" smtClean="0"/>
            </a:b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70000" lnSpcReduction="20000"/>
          </a:bodyPr>
          <a:lstStyle/>
          <a:p>
            <a:r>
              <a:rPr lang="en-US" dirty="0" smtClean="0"/>
              <a:t>Though choices are very personal approach but still choices can change lives. Choose a director who makes dynamic films. </a:t>
            </a:r>
          </a:p>
          <a:p>
            <a:r>
              <a:rPr lang="en-US" dirty="0" smtClean="0"/>
              <a:t>Avoid directors who make commercial </a:t>
            </a:r>
            <a:r>
              <a:rPr lang="en-US" dirty="0" err="1" smtClean="0"/>
              <a:t>bollywood</a:t>
            </a:r>
            <a:r>
              <a:rPr lang="en-US" dirty="0" smtClean="0"/>
              <a:t> </a:t>
            </a:r>
            <a:r>
              <a:rPr lang="en-US" dirty="0" err="1" smtClean="0"/>
              <a:t>masala</a:t>
            </a:r>
            <a:r>
              <a:rPr lang="en-US" dirty="0" smtClean="0"/>
              <a:t> movies because you cannot talk much about the director or the film. </a:t>
            </a:r>
          </a:p>
          <a:p>
            <a:r>
              <a:rPr lang="en-US" dirty="0" smtClean="0"/>
              <a:t>Be very clear about the reason of working with that director</a:t>
            </a:r>
          </a:p>
          <a:p>
            <a:r>
              <a:rPr lang="en-US" dirty="0" smtClean="0"/>
              <a:t>Collect enough information about the director.</a:t>
            </a:r>
          </a:p>
          <a:p>
            <a:r>
              <a:rPr lang="en-US" dirty="0" smtClean="0"/>
              <a:t>Express likes/dislikes about his style of work</a:t>
            </a:r>
          </a:p>
          <a:p>
            <a:r>
              <a:rPr lang="en-US" dirty="0" smtClean="0"/>
              <a:t>What in particular you want to learn from this director and how it will help you as an actor in future.</a:t>
            </a:r>
          </a:p>
          <a:p>
            <a:r>
              <a:rPr lang="en-US" dirty="0" smtClean="0"/>
              <a:t>How you feel about the Actor- Director relationship?</a:t>
            </a:r>
          </a:p>
          <a:p>
            <a:r>
              <a:rPr lang="en-US" dirty="0" smtClean="0"/>
              <a:t>Mention about his genre of film making.  Comical, romantic, patriotic, thriller, etc.</a:t>
            </a:r>
          </a:p>
          <a:p>
            <a:r>
              <a:rPr lang="en-US" dirty="0" smtClean="0"/>
              <a:t>Name his films you have seen and liked. To let the reader know about your research.</a:t>
            </a:r>
          </a:p>
          <a:p>
            <a:r>
              <a:rPr lang="en-US" dirty="0" smtClean="0"/>
              <a:t>Mention a particular film which has inspired you to work with him</a:t>
            </a:r>
            <a:r>
              <a:rPr lang="en-US" b="1" dirty="0" smtClean="0"/>
              <a:t>. And as an actor how this director will help you to grow.</a:t>
            </a:r>
          </a:p>
          <a:p>
            <a:r>
              <a:rPr lang="en-US" dirty="0" smtClean="0"/>
              <a:t>Be clear. Be logical.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a:bodyPr>
          <a:lstStyle/>
          <a:p>
            <a:r>
              <a:rPr lang="en-US" sz="3600" dirty="0" smtClean="0"/>
              <a:t>Name any one performer/ performance in a film that you felt over-rated</a:t>
            </a:r>
            <a:endParaRPr lang="en-US" sz="3600"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a:xfrm>
            <a:off x="457200" y="1905000"/>
            <a:ext cx="8153400" cy="4221163"/>
          </a:xfrm>
        </p:spPr>
        <p:txBody>
          <a:bodyPr>
            <a:normAutofit fontScale="85000" lnSpcReduction="20000"/>
          </a:bodyPr>
          <a:lstStyle/>
          <a:p>
            <a:r>
              <a:rPr lang="en-US" dirty="0" smtClean="0"/>
              <a:t>What is over-rating?</a:t>
            </a:r>
          </a:p>
          <a:p>
            <a:pPr>
              <a:buNone/>
            </a:pPr>
            <a:r>
              <a:rPr lang="en-US" dirty="0" smtClean="0"/>
              <a:t>(when someone or something is appreciated more than he/she deserves)</a:t>
            </a:r>
          </a:p>
          <a:p>
            <a:r>
              <a:rPr lang="en-US" dirty="0" smtClean="0"/>
              <a:t>Be specific about the actor  or performance. Mention the film if it’s a performance. If its an actor mention the various films where he has not given deserved performance.</a:t>
            </a:r>
          </a:p>
          <a:p>
            <a:r>
              <a:rPr lang="en-US" dirty="0" smtClean="0"/>
              <a:t>Clearly point out the reasons of his over rating</a:t>
            </a:r>
          </a:p>
          <a:p>
            <a:r>
              <a:rPr lang="en-US" dirty="0" smtClean="0"/>
              <a:t>Compare with any of his other performances where he did good job but was under rated</a:t>
            </a:r>
          </a:p>
          <a:p>
            <a:r>
              <a:rPr lang="en-US" dirty="0" smtClean="0"/>
              <a:t>Compare with other actors of same genre or simultaneously performed</a:t>
            </a:r>
          </a:p>
          <a:p>
            <a:r>
              <a:rPr lang="en-US" dirty="0" err="1" smtClean="0"/>
              <a:t>Analyse</a:t>
            </a:r>
            <a:r>
              <a:rPr lang="en-US" dirty="0" smtClean="0"/>
              <a:t> the impact on audience.</a:t>
            </a:r>
          </a:p>
          <a:p>
            <a:r>
              <a:rPr lang="en-US" b="1" dirty="0" smtClean="0"/>
              <a:t>Example : </a:t>
            </a:r>
            <a:r>
              <a:rPr lang="en-US" b="1" dirty="0" err="1" smtClean="0"/>
              <a:t>Varun</a:t>
            </a:r>
            <a:r>
              <a:rPr lang="en-US" b="1" dirty="0" smtClean="0"/>
              <a:t> </a:t>
            </a:r>
            <a:r>
              <a:rPr lang="en-US" b="1" dirty="0" err="1" smtClean="0"/>
              <a:t>Dhawan</a:t>
            </a:r>
            <a:r>
              <a:rPr lang="en-US" b="1" dirty="0" smtClean="0"/>
              <a:t> as an actor. (you might differ as its just an example)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100 years of Indian Cinema</a:t>
            </a:r>
            <a:endParaRPr lang="en-US" dirty="0"/>
          </a:p>
        </p:txBody>
      </p:sp>
      <p:sp>
        <p:nvSpPr>
          <p:cNvPr id="4" name="Footer Placeholder 3"/>
          <p:cNvSpPr>
            <a:spLocks noGrp="1"/>
          </p:cNvSpPr>
          <p:nvPr>
            <p:ph type="ftr" sz="quarter" idx="11"/>
          </p:nvPr>
        </p:nvSpPr>
        <p:spPr/>
        <p:txBody>
          <a:bodyPr/>
          <a:lstStyle/>
          <a:p>
            <a:r>
              <a:rPr lang="en-US" smtClean="0"/>
              <a:t>CRAFT FILM schhol. . www.craftfilmschool.com</a:t>
            </a:r>
            <a:endParaRPr lang="en-US"/>
          </a:p>
        </p:txBody>
      </p:sp>
      <p:sp>
        <p:nvSpPr>
          <p:cNvPr id="3" name="Content Placeholder 2"/>
          <p:cNvSpPr>
            <a:spLocks noGrp="1"/>
          </p:cNvSpPr>
          <p:nvPr>
            <p:ph sz="quarter" idx="1"/>
          </p:nvPr>
        </p:nvSpPr>
        <p:spPr/>
        <p:txBody>
          <a:bodyPr>
            <a:normAutofit fontScale="85000" lnSpcReduction="20000"/>
          </a:bodyPr>
          <a:lstStyle/>
          <a:p>
            <a:r>
              <a:rPr lang="en-US" sz="2600" dirty="0">
                <a:latin typeface="Calibri (Body)"/>
              </a:rPr>
              <a:t>A hundred years ago Dada </a:t>
            </a:r>
            <a:r>
              <a:rPr lang="en-US" sz="2600" dirty="0" err="1">
                <a:latin typeface="Calibri (Body)"/>
              </a:rPr>
              <a:t>Saheb</a:t>
            </a:r>
            <a:r>
              <a:rPr lang="en-US" sz="2600" dirty="0">
                <a:latin typeface="Calibri (Body)"/>
              </a:rPr>
              <a:t> </a:t>
            </a:r>
            <a:r>
              <a:rPr lang="en-US" sz="2600" dirty="0" err="1">
                <a:latin typeface="Calibri (Body)"/>
              </a:rPr>
              <a:t>Phalke</a:t>
            </a:r>
            <a:r>
              <a:rPr lang="en-US" sz="2600" dirty="0">
                <a:latin typeface="Calibri (Body)"/>
              </a:rPr>
              <a:t> made a movie about a king who never lied. </a:t>
            </a:r>
            <a:r>
              <a:rPr lang="en-US" sz="2600" dirty="0" err="1">
                <a:latin typeface="Calibri (Body)"/>
              </a:rPr>
              <a:t>Phalke’s</a:t>
            </a:r>
            <a:r>
              <a:rPr lang="en-US" sz="2600" dirty="0">
                <a:latin typeface="Calibri (Body)"/>
              </a:rPr>
              <a:t> inspiration came from an English film ‘The Life and Passion of Christ’ and he too wanted to translate the lives of Indian Gods to the screen. </a:t>
            </a:r>
            <a:endParaRPr lang="en-US" sz="2600" dirty="0" smtClean="0">
              <a:latin typeface="Calibri (Body)"/>
            </a:endParaRPr>
          </a:p>
          <a:p>
            <a:r>
              <a:rPr lang="en-US" sz="2600" dirty="0" smtClean="0"/>
              <a:t>Raja </a:t>
            </a:r>
            <a:r>
              <a:rPr lang="en-US" sz="2600" dirty="0" err="1"/>
              <a:t>Harishchandra</a:t>
            </a:r>
            <a:r>
              <a:rPr lang="en-US" sz="2600" dirty="0"/>
              <a:t>, Indian cinema's first silent film, was released on 3 May 1913</a:t>
            </a:r>
            <a:r>
              <a:rPr lang="en-US" sz="2600" dirty="0" smtClean="0"/>
              <a:t>.</a:t>
            </a:r>
          </a:p>
          <a:p>
            <a:r>
              <a:rPr lang="en-US" sz="2600" b="1" i="1" dirty="0" smtClean="0"/>
              <a:t>‘</a:t>
            </a:r>
            <a:r>
              <a:rPr lang="en-US" sz="2600" dirty="0" err="1" smtClean="0"/>
              <a:t>Alam</a:t>
            </a:r>
            <a:r>
              <a:rPr lang="en-US" sz="2600" dirty="0" smtClean="0"/>
              <a:t> </a:t>
            </a:r>
            <a:r>
              <a:rPr lang="en-US" sz="2600" dirty="0" err="1"/>
              <a:t>Ara</a:t>
            </a:r>
            <a:r>
              <a:rPr lang="en-US" sz="2600" dirty="0"/>
              <a:t>’ debuted at Majestic Cinema in Mumbai on 14 March 1931, a love story between a gypsy and a prince, starring </a:t>
            </a:r>
            <a:r>
              <a:rPr lang="en-US" sz="2600" dirty="0" err="1"/>
              <a:t>Zubeida</a:t>
            </a:r>
            <a:r>
              <a:rPr lang="en-US" sz="2600" dirty="0"/>
              <a:t>, Master </a:t>
            </a:r>
            <a:r>
              <a:rPr lang="en-US" sz="2600" dirty="0" err="1"/>
              <a:t>Vettal</a:t>
            </a:r>
            <a:r>
              <a:rPr lang="en-US" sz="2600" dirty="0"/>
              <a:t> as well as </a:t>
            </a:r>
            <a:r>
              <a:rPr lang="en-US" sz="2600" dirty="0" err="1"/>
              <a:t>Prithvi</a:t>
            </a:r>
            <a:r>
              <a:rPr lang="en-US" sz="2600" dirty="0"/>
              <a:t> Raj </a:t>
            </a:r>
            <a:r>
              <a:rPr lang="en-US" sz="2600" dirty="0" err="1"/>
              <a:t>Kapoor</a:t>
            </a:r>
            <a:r>
              <a:rPr lang="en-US" sz="2600" dirty="0"/>
              <a:t>. It was so popular that police had to be called in to control the </a:t>
            </a:r>
            <a:r>
              <a:rPr lang="en-US" sz="2600" dirty="0" smtClean="0"/>
              <a:t>crowd.</a:t>
            </a:r>
          </a:p>
          <a:p>
            <a:r>
              <a:rPr lang="en-US" sz="2800" dirty="0"/>
              <a:t>Apart from looks, the actors not only needed a commanding voice but also singing skills, as music became a defining element in Indian cinema. </a:t>
            </a:r>
            <a:endParaRPr lang="en-US" sz="2800" dirty="0" smtClean="0"/>
          </a:p>
          <a:p>
            <a:pPr>
              <a:buNone/>
            </a:pPr>
            <a:endParaRPr lang="en-US" sz="2800" dirty="0" smtClean="0"/>
          </a:p>
          <a:p>
            <a:endParaRPr lang="en-US" sz="3000"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2243</TotalTime>
  <Words>5838</Words>
  <Application>Microsoft Office PowerPoint</Application>
  <PresentationFormat>On-screen Show (4:3)</PresentationFormat>
  <Paragraphs>452</Paragraphs>
  <Slides>61</Slides>
  <Notes>3</Notes>
  <HiddenSlides>0</HiddenSlides>
  <MMClips>0</MMClips>
  <ScaleCrop>false</ScaleCrop>
  <HeadingPairs>
    <vt:vector size="4" baseType="variant">
      <vt:variant>
        <vt:lpstr>Theme</vt:lpstr>
      </vt:variant>
      <vt:variant>
        <vt:i4>1</vt:i4>
      </vt:variant>
      <vt:variant>
        <vt:lpstr>Slide Titles</vt:lpstr>
      </vt:variant>
      <vt:variant>
        <vt:i4>61</vt:i4>
      </vt:variant>
    </vt:vector>
  </HeadingPairs>
  <TitlesOfParts>
    <vt:vector size="62" baseType="lpstr">
      <vt:lpstr>Equity</vt:lpstr>
      <vt:lpstr>FTII- Acting Entrance exam notes </vt:lpstr>
      <vt:lpstr>  ’ Describe one smell and memory that it triggered in you.  ‘Smell triggers memory</vt:lpstr>
      <vt:lpstr>Examine any one performance of any of the actors</vt:lpstr>
      <vt:lpstr>Write a fictional story with key words</vt:lpstr>
      <vt:lpstr>What is acting? Why would you like to undergo the training?</vt:lpstr>
      <vt:lpstr>Slide 6</vt:lpstr>
      <vt:lpstr>If you want to work with a director whom do you choose </vt:lpstr>
      <vt:lpstr>Name any one performer/ performance in a film that you felt over-rated</vt:lpstr>
      <vt:lpstr>100 years of Indian Cinema</vt:lpstr>
      <vt:lpstr>Slide 10</vt:lpstr>
      <vt:lpstr>Slide 11</vt:lpstr>
      <vt:lpstr>Slide 12</vt:lpstr>
      <vt:lpstr>Slide 13</vt:lpstr>
      <vt:lpstr>Slide 14</vt:lpstr>
      <vt:lpstr>Slide 15</vt:lpstr>
      <vt:lpstr>How important is observation and listening for actors and why?</vt:lpstr>
      <vt:lpstr>Art Vs Entertainment. The longest running debate. What’s your view? </vt:lpstr>
      <vt:lpstr>“CBFC is not responsible for giving certificates to films but also accountable to preserving culture and tradition of India”. Comment.</vt:lpstr>
      <vt:lpstr>Slide 19</vt:lpstr>
      <vt:lpstr>Slide 20</vt:lpstr>
      <vt:lpstr>Describe any space / building / monument  that you visited, using the feeling/perception of your five senses.</vt:lpstr>
      <vt:lpstr>Slide 22</vt:lpstr>
      <vt:lpstr>Write a note on Stanislavsky</vt:lpstr>
      <vt:lpstr>Slide 24</vt:lpstr>
      <vt:lpstr>Discuss about the Stanilavsky acting method.</vt:lpstr>
      <vt:lpstr>Slide 26</vt:lpstr>
      <vt:lpstr>Slide 27</vt:lpstr>
      <vt:lpstr>What is Method Acting? How ‘Method’ is different from Stanislavsky’s ‘System’?</vt:lpstr>
      <vt:lpstr>Difference between ‘Method’ and ‘System’</vt:lpstr>
      <vt:lpstr>Slide 30</vt:lpstr>
      <vt:lpstr>Write a note on Lee Strasberg</vt:lpstr>
      <vt:lpstr>Slide 32</vt:lpstr>
      <vt:lpstr>Slide 33</vt:lpstr>
      <vt:lpstr>How is method acting different from Classical Acting? </vt:lpstr>
      <vt:lpstr>Write a note on Sanford Meisner</vt:lpstr>
      <vt:lpstr>Slide 36</vt:lpstr>
      <vt:lpstr>What are the key elements of Meisner technique of acting?</vt:lpstr>
      <vt:lpstr>Slide 38</vt:lpstr>
      <vt:lpstr>How Meisner Technique is different from Method Acting?</vt:lpstr>
      <vt:lpstr>Slide 40</vt:lpstr>
      <vt:lpstr>Explain the importance of improvisation in Meisner technique.</vt:lpstr>
      <vt:lpstr>Write a note of Michael Chekhov</vt:lpstr>
      <vt:lpstr>Slide 43</vt:lpstr>
      <vt:lpstr>What is Psycho-physical acting?</vt:lpstr>
      <vt:lpstr>Slide 45</vt:lpstr>
      <vt:lpstr>What are the 5 key elements of Psycho-physical acting?</vt:lpstr>
      <vt:lpstr>Slide 47</vt:lpstr>
      <vt:lpstr>Slide 48</vt:lpstr>
      <vt:lpstr>Slide 49</vt:lpstr>
      <vt:lpstr>What is psychological gesture?</vt:lpstr>
      <vt:lpstr>Write a note on Grotowsky</vt:lpstr>
      <vt:lpstr>Slide 52</vt:lpstr>
      <vt:lpstr>What is ‘Poor theatre’?</vt:lpstr>
      <vt:lpstr>Slide 54</vt:lpstr>
      <vt:lpstr>Slide 55</vt:lpstr>
      <vt:lpstr>Slide 56</vt:lpstr>
      <vt:lpstr>Slide 57</vt:lpstr>
      <vt:lpstr>Write short note on Bertolt Brecht</vt:lpstr>
      <vt:lpstr>Slide 59</vt:lpstr>
      <vt:lpstr>What is alienation effect?</vt:lpstr>
      <vt:lpstr>Acting Notes: CRAFT FILM SCHOOL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FTII Acting Entance</dc:title>
  <dc:creator>Admin</dc:creator>
  <cp:lastModifiedBy>CRAFT</cp:lastModifiedBy>
  <cp:revision>234</cp:revision>
  <dcterms:created xsi:type="dcterms:W3CDTF">2019-01-31T07:10:09Z</dcterms:created>
  <dcterms:modified xsi:type="dcterms:W3CDTF">2019-02-16T14:25:07Z</dcterms:modified>
</cp:coreProperties>
</file>